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2.svg" ContentType="image/svg+xml"/>
  <Override PartName="/ppt/media/image14.svg" ContentType="image/svg+xml"/>
  <Override PartName="/ppt/media/image24.svg" ContentType="image/svg+xml"/>
  <Override PartName="/ppt/media/image26.svg" ContentType="image/svg+xml"/>
  <Override PartName="/ppt/media/image29.svg" ContentType="image/svg+xml"/>
  <Override PartName="/ppt/media/image3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7.svg" ContentType="image/svg+xml"/>
  <Override PartName="/ppt/media/image5.svg" ContentType="image/svg+xml"/>
  <Override PartName="/ppt/media/image50.svg" ContentType="image/svg+xml"/>
  <Override PartName="/ppt/media/image52.svg" ContentType="image/svg+xml"/>
  <Override PartName="/ppt/media/image55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大家好，今天我将和大家共同探讨一个重要议题：如何为澳门打造一个全民参与的人工智能科普生态系统。这不仅关系到每一位澳门居民的未来，也将为澳门的长远发展注入新的活力。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报告将分为三个部分。首先，我们将分析澳门当前在AI科普方面的现状，包括已有的基础和面临的挑战。其次，我们将提出一个基于三大核心支柱的战略框架。最后，我们将探讨如何将这一战略从规划转化为实际行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来看澳门已经具备的良好基础。澳门政府高瞻远瞩，通过政策引导和资金支持，为AI科普奠定了坚实的基础。同时，澳门科学馆、生产力中心等机构已经开展了卓有成效的工作，提供了丰富的课程资源。更重要的是，澳门市民对学习AI展现出了浓厚的兴趣，全民参与的氛围正在形成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然而，我们也必须清醒地认识到面临的挑战。目前，澳门的AI科普生态系统还不够完善，各方力量未能有效协同。课程内容的深度和广度也有待加强，以满足不同群体的需求。此外，如何引入全球顶尖的智力资源，是澳门需要迫切解决的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针对这些挑战，我们提出了一个三大支柱的战略框架。这三大支柱分别是：构建一个协同驱动的生态系统，打造一个科学完善的内容体系，以及激活一个全球顶尖的智力资源网络。它们相互支撑，共同构成了我们实现全民AI科普目标的核心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支柱，是构建一个“政产学研用”五位一体的协同生态。在这个生态中，政府、产业、学术界、研究机构和用户各司其职，紧密合作，形成一个良性循环。政府提供政策和平台，产业提供场景和需求，学术界和研究机构提供智慧和技术，而用户则是这个生态的最终受益者和参与者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个支柱，是打造一个分层、全龄、模块化的内容体系。我们将根据不同人群的特点和需求，设计从基础认知到深度开发的多层次课程。无论是青少年、成年人还是长者，都能在这里找到适合自己的学习路径。同时，模块化的设计将赋予用户更多的学习自主权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个支柱，是激活全球顶尖的智力资源网络。澳门的独特优势在于其连接中外的桥梁作用。我们将充分利用这一优势，与ECI、中国电子商会等国际组织合作，将全球最顶尖的AI专家“请”到澳门来，通过“AI大家讲堂”等形式，让澳门居民不出家门就能享受到世界级的教育资源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看一下具体的实施路径。在短期内，也就是一年内，我们的重点是打好基础。这包括成立一个专门的工作组来协调各方力量，完成内容体系的顶层设计，签署首批合作协议，并启动小规模的试点项目，为后续的全面推广积累经验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中期，也就是2到3年内，我们将进入全面推广阶段。“AI大家讲堂”将成为澳门的一个知名品牌，课程体系将不断完善，并引入权威的认证机制。更重要的是，我们将致力于推动AI技术在澳门本地的实际应用，让学习成果真正转化为生产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从长期来看，我们的目标是形成一个可持续发展的生态闭环。届时，澳门将不仅是一个AI科普的高地，更将成为一个培养AI创新人才的摇篮，为澳门的经济适度多元发展提供源源不断的动力。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要实现这一宏伟蓝图，我们需要关注几个关键成功因素。首先，离不开政府的持续支持。其次，需要所有参与者都抱有开放协作的心态。第三，课程内容必须实用、有吸引力。最后，一个稳定易用的技术平台是不可或缺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结一下，我们今天提出的战略框架，核心就是围绕“协同生态”、“分层内容”和“全球网络”这三大支柱。我们相信，通过这一战略的实施，澳门一定能够成功打造一个全民参与的AI科普生态，为澳门的未来发展写下浓墨重彩的一笔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我的介绍到此结束，感谢大家的聆听。接下来是问答环节，欢迎大家提问。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7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Relationship Id="rId3" Type="http://schemas.openxmlformats.org/officeDocument/2006/relationships/image" Target="../media/image13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12.svg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26.svg"/><Relationship Id="rId6" Type="http://schemas.openxmlformats.org/officeDocument/2006/relationships/image" Target="../media/image25.png"/><Relationship Id="rId5" Type="http://schemas.openxmlformats.org/officeDocument/2006/relationships/image" Target="../media/image7.svg"/><Relationship Id="rId4" Type="http://schemas.openxmlformats.org/officeDocument/2006/relationships/image" Target="../media/image15.png"/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tags" Target="../tags/tag3.xml"/><Relationship Id="rId5" Type="http://schemas.openxmlformats.org/officeDocument/2006/relationships/image" Target="../media/image12.svg"/><Relationship Id="rId4" Type="http://schemas.openxmlformats.org/officeDocument/2006/relationships/image" Target="../media/image21.png"/><Relationship Id="rId3" Type="http://schemas.openxmlformats.org/officeDocument/2006/relationships/tags" Target="../tags/tag2.xml"/><Relationship Id="rId21" Type="http://schemas.openxmlformats.org/officeDocument/2006/relationships/notesSlide" Target="../notesSlides/notesSlide8.xml"/><Relationship Id="rId20" Type="http://schemas.openxmlformats.org/officeDocument/2006/relationships/slideLayout" Target="../slideLayouts/slideLayout12.xml"/><Relationship Id="rId2" Type="http://schemas.openxmlformats.org/officeDocument/2006/relationships/tags" Target="../tags/tag1.xml"/><Relationship Id="rId19" Type="http://schemas.openxmlformats.org/officeDocument/2006/relationships/tags" Target="../tags/tag12.xml"/><Relationship Id="rId18" Type="http://schemas.openxmlformats.org/officeDocument/2006/relationships/tags" Target="../tags/tag11.xml"/><Relationship Id="rId17" Type="http://schemas.openxmlformats.org/officeDocument/2006/relationships/image" Target="../media/image31.svg"/><Relationship Id="rId16" Type="http://schemas.openxmlformats.org/officeDocument/2006/relationships/image" Target="../media/image30.png"/><Relationship Id="rId15" Type="http://schemas.openxmlformats.org/officeDocument/2006/relationships/tags" Target="../tags/tag10.xml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image" Target="../media/image29.svg"/><Relationship Id="rId10" Type="http://schemas.openxmlformats.org/officeDocument/2006/relationships/image" Target="../media/image28.png"/><Relationship Id="rId1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37.svg"/><Relationship Id="rId7" Type="http://schemas.openxmlformats.org/officeDocument/2006/relationships/image" Target="../media/image36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Relationship Id="rId3" Type="http://schemas.openxmlformats.org/officeDocument/2006/relationships/image" Target="../media/image32.png"/><Relationship Id="rId2" Type="http://schemas.openxmlformats.org/officeDocument/2006/relationships/image" Target="../media/image7.sv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image" Target="../media/image29.svg"/><Relationship Id="rId4" Type="http://schemas.openxmlformats.org/officeDocument/2006/relationships/image" Target="../media/image38.png"/><Relationship Id="rId3" Type="http://schemas.openxmlformats.org/officeDocument/2006/relationships/tags" Target="../tags/tag15.xml"/><Relationship Id="rId27" Type="http://schemas.openxmlformats.org/officeDocument/2006/relationships/notesSlide" Target="../notesSlides/notesSlide10.xml"/><Relationship Id="rId26" Type="http://schemas.openxmlformats.org/officeDocument/2006/relationships/slideLayout" Target="../slideLayouts/slideLayout12.xml"/><Relationship Id="rId25" Type="http://schemas.openxmlformats.org/officeDocument/2006/relationships/tags" Target="../tags/tag29.xml"/><Relationship Id="rId24" Type="http://schemas.openxmlformats.org/officeDocument/2006/relationships/tags" Target="../tags/tag28.xml"/><Relationship Id="rId23" Type="http://schemas.openxmlformats.org/officeDocument/2006/relationships/image" Target="../media/image44.svg"/><Relationship Id="rId22" Type="http://schemas.openxmlformats.org/officeDocument/2006/relationships/image" Target="../media/image43.png"/><Relationship Id="rId21" Type="http://schemas.openxmlformats.org/officeDocument/2006/relationships/tags" Target="../tags/tag27.xml"/><Relationship Id="rId20" Type="http://schemas.openxmlformats.org/officeDocument/2006/relationships/tags" Target="../tags/tag26.xml"/><Relationship Id="rId2" Type="http://schemas.openxmlformats.org/officeDocument/2006/relationships/tags" Target="../tags/tag14.xml"/><Relationship Id="rId19" Type="http://schemas.openxmlformats.org/officeDocument/2006/relationships/tags" Target="../tags/tag25.xml"/><Relationship Id="rId18" Type="http://schemas.openxmlformats.org/officeDocument/2006/relationships/tags" Target="../tags/tag24.xml"/><Relationship Id="rId17" Type="http://schemas.openxmlformats.org/officeDocument/2006/relationships/image" Target="../media/image42.svg"/><Relationship Id="rId16" Type="http://schemas.openxmlformats.org/officeDocument/2006/relationships/image" Target="../media/image41.png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image" Target="../media/image40.svg"/><Relationship Id="rId10" Type="http://schemas.openxmlformats.org/officeDocument/2006/relationships/image" Target="../media/image39.png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7.svg"/><Relationship Id="rId6" Type="http://schemas.openxmlformats.org/officeDocument/2006/relationships/image" Target="../media/image15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Relationship Id="rId3" Type="http://schemas.openxmlformats.org/officeDocument/2006/relationships/image" Target="../media/image12.svg"/><Relationship Id="rId2" Type="http://schemas.openxmlformats.org/officeDocument/2006/relationships/image" Target="../media/image21.png"/><Relationship Id="rId1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52.svg"/><Relationship Id="rId7" Type="http://schemas.openxmlformats.org/officeDocument/2006/relationships/image" Target="../media/image51.png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12.svg"/><Relationship Id="rId3" Type="http://schemas.openxmlformats.org/officeDocument/2006/relationships/image" Target="../media/image21.png"/><Relationship Id="rId2" Type="http://schemas.openxmlformats.org/officeDocument/2006/relationships/image" Target="../media/image35.svg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" Type="http://schemas.openxmlformats.org/officeDocument/2006/relationships/image" Target="../media/image14.svg"/><Relationship Id="rId3" Type="http://schemas.openxmlformats.org/officeDocument/2006/relationships/image" Target="../media/image53.png"/><Relationship Id="rId2" Type="http://schemas.openxmlformats.org/officeDocument/2006/relationships/image" Target="../media/image12.svg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9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21875" b="2187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1428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635000" y="2286000"/>
            <a:ext cx="1092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如何打造澳门全民参与的AI科普生态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3238500"/>
            <a:ext cx="1016000" cy="50800"/>
          </a:xfrm>
          <a:prstGeom prst="roundRect">
            <a:avLst>
              <a:gd name="adj" fmla="val 0"/>
            </a:avLst>
          </a:prstGeom>
          <a:solidFill>
            <a:srgbClr val="00B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635000" y="3492500"/>
            <a:ext cx="1092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2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战略框架与实施路径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286000" y="5715000"/>
            <a:ext cx="762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报告方：[</a:t>
            </a:r>
            <a:r>
              <a:rPr lang="zh-TW" alt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翁振軒</a:t>
            </a: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] | 2026年1月20</a:t>
            </a:r>
            <a:r>
              <a:rPr lang="zh-TW" alt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日</a:t>
            </a:r>
            <a:endParaRPr lang="zh-TW" altLang="en-US" sz="1400" b="0" i="0" u="none" strike="noStrike">
              <a:solidFill>
                <a:srgbClr val="D1D5DB"/>
              </a:solidFill>
              <a:latin typeface="Noto Sans SC" panose="020B0500000000000000" charset="-122"/>
              <a:ea typeface="Noto Sans SC" panose="020B0500000000000000" charset="-122"/>
              <a:cs typeface="Noto Sans SC" panose="020B0500000000000000" charset="-122"/>
              <a:sym typeface="Noto Sans SC" panose="020B05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82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508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CONTENTS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4092">
            <a:off x="762004" y="12128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AutoShape 4"/>
          <p:cNvSpPr/>
          <p:nvPr/>
        </p:nvSpPr>
        <p:spPr>
          <a:xfrm>
            <a:off x="762000" y="1778000"/>
            <a:ext cx="50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BFFF"/>
                </a:solidFill>
                <a:latin typeface="Poppins"/>
                <a:ea typeface="Poppins"/>
                <a:cs typeface="Poppins"/>
                <a:sym typeface="Poppins"/>
              </a:rPr>
              <a:t>01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524000" y="1828800"/>
            <a:ext cx="762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现状分析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524000" y="2184400"/>
            <a:ext cx="762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澳门AI科普的基石与挑战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4092">
            <a:off x="762004" y="2660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762000" y="3048000"/>
            <a:ext cx="50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BFFF"/>
                </a:solidFill>
                <a:latin typeface="Poppins"/>
                <a:ea typeface="Poppins"/>
                <a:cs typeface="Poppins"/>
                <a:sym typeface="Poppins"/>
              </a:rPr>
              <a:t>02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524000" y="3098800"/>
            <a:ext cx="762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战略框架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524000" y="3454400"/>
            <a:ext cx="762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三大核心支柱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4092">
            <a:off x="762004" y="3930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762000" y="4318000"/>
            <a:ext cx="508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BFFF"/>
                </a:solidFill>
                <a:latin typeface="Poppins"/>
                <a:ea typeface="Poppins"/>
                <a:cs typeface="Poppins"/>
                <a:sym typeface="Poppins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524000" y="4368800"/>
            <a:ext cx="762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实施路径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524000" y="4724400"/>
            <a:ext cx="762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从规划到落地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8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现状分析：澳门AI科普的基石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4092">
            <a:off x="762004" y="1263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0BFFF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762000" y="1778000"/>
            <a:ext cx="330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政府政策支持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000" y="2413000"/>
            <a:ext cx="609600" cy="609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762000" y="3276600"/>
            <a:ext cx="330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社会文化司推动AI教育通用化，纳入教育改革核心。“学习经济”计划提供财政支持，每三年6000元/人。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5385676">
            <a:off x="2794000" y="3295663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4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4826000" y="1778000"/>
            <a:ext cx="330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现有机构与课程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6000" y="2413000"/>
            <a:ext cx="609600" cy="609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4826000" y="3276600"/>
            <a:ext cx="330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科学馆开设70+AI课程，生产力中心提供专业认证，高校聚焦数字科创，形成多层次课程体系。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5385676">
            <a:off x="6858000" y="3295663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4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8890000" y="1778000"/>
            <a:ext cx="3302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全民参与意识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90000" y="2413000"/>
            <a:ext cx="609600" cy="6096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890000" y="3276600"/>
            <a:ext cx="330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社会各界对AI学习需求日益增长，覆盖青少年至长者，全民参与的科普氛围初步形成。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4092">
            <a:off x="762004" y="5327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0BFFF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6" name="AutoShape 16"/>
          <p:cNvSpPr/>
          <p:nvPr/>
        </p:nvSpPr>
        <p:spPr>
          <a:xfrm>
            <a:off x="762000" y="5588000"/>
            <a:ext cx="1066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政策引导、机构先行、全民参与，共同构筑澳门AI科普的坚实基础。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8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现状分析：澳门AI科普的挑战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4092">
            <a:off x="762004" y="1263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0BFFF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" name="AutoShape 4"/>
          <p:cNvSpPr/>
          <p:nvPr/>
        </p:nvSpPr>
        <p:spPr>
          <a:xfrm>
            <a:off x="762000" y="1778000"/>
            <a:ext cx="3302000" cy="3556000"/>
          </a:xfrm>
          <a:prstGeom prst="roundRect">
            <a:avLst>
              <a:gd name="adj" fmla="val 3076"/>
            </a:avLst>
          </a:prstGeom>
          <a:solidFill>
            <a:srgbClr val="00BFFF">
              <a:alpha val="5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 l="35350" r="35350"/>
          <a:stretch>
            <a:fillRect/>
          </a:stretch>
        </p:blipFill>
        <p:spPr>
          <a:xfrm>
            <a:off x="1066800" y="2082800"/>
            <a:ext cx="609600" cy="609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1066800" y="2895600"/>
            <a:ext cx="2692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生态协同不足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66800" y="3327400"/>
            <a:ext cx="26924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政府、企业、学术界各自为战，缺乏统一协调共享平台，资源分散，未能形成合力。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45000" y="1778000"/>
            <a:ext cx="3302000" cy="3556000"/>
          </a:xfrm>
          <a:prstGeom prst="roundRect">
            <a:avLst>
              <a:gd name="adj" fmla="val 3076"/>
            </a:avLst>
          </a:prstGeom>
          <a:solidFill>
            <a:srgbClr val="00BFFF">
              <a:alpha val="5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49800" y="2082800"/>
            <a:ext cx="609600" cy="609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0" name="AutoShape 10"/>
          <p:cNvSpPr/>
          <p:nvPr/>
        </p:nvSpPr>
        <p:spPr>
          <a:xfrm>
            <a:off x="4749800" y="2895600"/>
            <a:ext cx="2692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内容体系有待完善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749800" y="3327400"/>
            <a:ext cx="26924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课程缺乏系统性与层次感，未能满足个性化需求，理论与实践结合不够紧密。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28000" y="1778000"/>
            <a:ext cx="3302000" cy="3556000"/>
          </a:xfrm>
          <a:prstGeom prst="roundRect">
            <a:avLst>
              <a:gd name="adj" fmla="val 3076"/>
            </a:avLst>
          </a:prstGeom>
          <a:solidFill>
            <a:srgbClr val="00BFFF">
              <a:alpha val="5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432800" y="2082800"/>
            <a:ext cx="609600" cy="609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4" name="AutoShape 14"/>
          <p:cNvSpPr/>
          <p:nvPr/>
        </p:nvSpPr>
        <p:spPr>
          <a:xfrm>
            <a:off x="8432800" y="2895600"/>
            <a:ext cx="2692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顶尖师资与资源匮乏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432800" y="3327400"/>
            <a:ext cx="26924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本地顶尖专家和实战讲师有限，缺乏与全球前沿AI趋势和资源的直接对接。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4092">
            <a:off x="762004" y="5581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82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战略框架：构建全民AI科普生态的三大核心支柱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4092">
            <a:off x="762004" y="12128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AutoShape 4"/>
          <p:cNvSpPr/>
          <p:nvPr/>
        </p:nvSpPr>
        <p:spPr>
          <a:xfrm>
            <a:off x="762000" y="1778000"/>
            <a:ext cx="3302000" cy="3556000"/>
          </a:xfrm>
          <a:prstGeom prst="roundRect">
            <a:avLst>
              <a:gd name="adj" fmla="val 3076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0BFF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082800"/>
            <a:ext cx="508000" cy="5080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016000" y="2794000"/>
            <a:ext cx="279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协同驱动的生态系统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31750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00B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ECOSYSTEM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3606800"/>
            <a:ext cx="279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构建“政产学研用”协同驱动的科普生态。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445000" y="1778000"/>
            <a:ext cx="3302000" cy="3556000"/>
          </a:xfrm>
          <a:prstGeom prst="roundRect">
            <a:avLst>
              <a:gd name="adj" fmla="val 3076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0BFF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9000" y="2082800"/>
            <a:ext cx="508000" cy="5080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4699000" y="2794000"/>
            <a:ext cx="279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科学完善的内容体系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99000" y="31750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00B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CONTENT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699000" y="3606800"/>
            <a:ext cx="279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打造分层、全龄、模块化的知识内容。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128000" y="1778000"/>
            <a:ext cx="3302000" cy="3556000"/>
          </a:xfrm>
          <a:prstGeom prst="roundRect">
            <a:avLst>
              <a:gd name="adj" fmla="val 3076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0BFF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2082800"/>
            <a:ext cx="508000" cy="5080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382000" y="2794000"/>
            <a:ext cx="279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全球顶尖的智力网络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382000" y="3175000"/>
            <a:ext cx="279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00B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NETWORK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382000" y="3606800"/>
            <a:ext cx="279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激活全球顶尖专家学者的智力资源。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4092">
            <a:off x="762004" y="5581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762000" y="5842000"/>
            <a:ext cx="1066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三大支柱相互支撑，共同构成实现全民AI科普目标的核心。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8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支柱一：构建“政产学研用”协同驱动的生态系统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4092">
            <a:off x="762004" y="1263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AutoShape 4"/>
          <p:cNvSpPr/>
          <p:nvPr/>
        </p:nvSpPr>
        <p:spPr>
          <a:xfrm>
            <a:off x="762000" y="1778000"/>
            <a:ext cx="1930400" cy="2794000"/>
          </a:xfrm>
          <a:prstGeom prst="roundRect">
            <a:avLst>
              <a:gd name="adj" fmla="val 5263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0BF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422400" y="2032000"/>
            <a:ext cx="609600" cy="609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889000" y="2844800"/>
            <a:ext cx="167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政府 (Government)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889000" y="3276600"/>
            <a:ext cx="16764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政策引导、资源投入、搭建平台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997200" y="1778000"/>
            <a:ext cx="1930400" cy="2794000"/>
          </a:xfrm>
          <a:prstGeom prst="roundRect">
            <a:avLst>
              <a:gd name="adj" fmla="val 5263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0BF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657600" y="2032000"/>
            <a:ext cx="609600" cy="609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0" name="AutoShape 10"/>
          <p:cNvSpPr/>
          <p:nvPr/>
        </p:nvSpPr>
        <p:spPr>
          <a:xfrm>
            <a:off x="3124200" y="2844800"/>
            <a:ext cx="167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产业 (Industry)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124200" y="3276600"/>
            <a:ext cx="16764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应用场景、赞助支持、需求反馈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232400" y="1778000"/>
            <a:ext cx="1930400" cy="2794000"/>
          </a:xfrm>
          <a:prstGeom prst="roundRect">
            <a:avLst>
              <a:gd name="adj" fmla="val 5263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0BF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892800" y="2032000"/>
            <a:ext cx="609600" cy="609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4" name="AutoShape 14"/>
          <p:cNvSpPr/>
          <p:nvPr/>
        </p:nvSpPr>
        <p:spPr>
          <a:xfrm>
            <a:off x="5359400" y="2844800"/>
            <a:ext cx="167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学术界 (Academy)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359400" y="3276600"/>
            <a:ext cx="16764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课程研发、师资力量、前沿理论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467600" y="1778000"/>
            <a:ext cx="1930400" cy="2794000"/>
          </a:xfrm>
          <a:prstGeom prst="roundRect">
            <a:avLst>
              <a:gd name="adj" fmla="val 5263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0BF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28000" y="2032000"/>
            <a:ext cx="609600" cy="609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8" name="AutoShape 18"/>
          <p:cNvSpPr/>
          <p:nvPr/>
        </p:nvSpPr>
        <p:spPr>
          <a:xfrm>
            <a:off x="7594600" y="2844800"/>
            <a:ext cx="167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研究机构 (Research)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594600" y="3276600"/>
            <a:ext cx="16764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技术支持、创新研发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702800" y="1778000"/>
            <a:ext cx="1930400" cy="2794000"/>
          </a:xfrm>
          <a:prstGeom prst="roundRect">
            <a:avLst>
              <a:gd name="adj" fmla="val 5263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0BF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363200" y="2032000"/>
            <a:ext cx="609600" cy="6096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2" name="AutoShape 22"/>
          <p:cNvSpPr/>
          <p:nvPr/>
        </p:nvSpPr>
        <p:spPr>
          <a:xfrm>
            <a:off x="9829800" y="2844800"/>
            <a:ext cx="167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用户 (User)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9829800" y="3276600"/>
            <a:ext cx="16764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参与学习、反馈需求、应用实践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4092">
            <a:off x="762004" y="4819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5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25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2000" y="5207000"/>
            <a:ext cx="304800" cy="3048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1219200" y="5207000"/>
            <a:ext cx="990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协同驱动，形成良性循环，共同推动生态繁荣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15000"/>
          </a:blip>
          <a:srcRect t="21875" b="2187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762000" y="5080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支柱二：打造分层、全龄、模块化的内容体系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2128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651000"/>
            <a:ext cx="3302000" cy="3556000"/>
          </a:xfrm>
          <a:prstGeom prst="roundRect">
            <a:avLst>
              <a:gd name="adj" fmla="val 3076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0BFF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1905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49400" y="19304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分层体系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2540000"/>
            <a:ext cx="2794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基础层：</a:t>
            </a: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AI认知与通识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1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应用层：</a:t>
            </a: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AI工具实操与行业应用</a:t>
            </a:r>
            <a:endParaRPr lang="en-US" sz="1400" b="0" i="0" u="none" strike="noStrike">
              <a:solidFill>
                <a:srgbClr val="E5E7EB"/>
              </a:solidFill>
              <a:latin typeface="Noto Sans SC" panose="020B0500000000000000" charset="-122"/>
              <a:ea typeface="Noto Sans SC" panose="020B0500000000000000" charset="-122"/>
              <a:cs typeface="Noto Sans SC" panose="020B0500000000000000" charset="-122"/>
              <a:sym typeface="Noto Sans SC" panose="020B0500000000000000" charset="-122"/>
            </a:endParaRPr>
          </a:p>
          <a:p>
            <a:pPr indent="0" algn="l">
              <a:lnSpc>
                <a:spcPct val="125000"/>
              </a:lnSpc>
            </a:pPr>
            <a:r>
              <a:rPr lang="en-US" sz="1400" b="1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进阶层：</a:t>
            </a: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AI编程与深度开发</a:t>
            </a:r>
            <a:endParaRPr lang="en-US" sz="1400" b="0" i="0" u="none" strike="noStrike">
              <a:solidFill>
                <a:srgbClr val="E5E7EB"/>
              </a:solidFill>
              <a:latin typeface="Noto Sans SC" panose="020B0500000000000000" charset="-122"/>
              <a:ea typeface="Noto Sans SC" panose="020B0500000000000000" charset="-122"/>
              <a:cs typeface="Noto Sans SC" panose="020B0500000000000000" charset="-122"/>
              <a:sym typeface="Noto Sans SC" panose="020B05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445000" y="1651000"/>
            <a:ext cx="3302000" cy="3556000"/>
          </a:xfrm>
          <a:prstGeom prst="roundRect">
            <a:avLst>
              <a:gd name="adj" fmla="val 3076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0BFF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9000" y="1905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232400" y="19304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全龄覆盖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99000" y="2540000"/>
            <a:ext cx="2794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青少年：</a:t>
            </a: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AI启蒙、编程竞赛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1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成年人：</a:t>
            </a: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职场技能、创业创新</a:t>
            </a:r>
            <a:endParaRPr lang="en-US" sz="1400" b="0" i="0" u="none" strike="noStrike">
              <a:solidFill>
                <a:srgbClr val="E5E7EB"/>
              </a:solidFill>
              <a:latin typeface="Noto Sans SC" panose="020B0500000000000000" charset="-122"/>
              <a:ea typeface="Noto Sans SC" panose="020B0500000000000000" charset="-122"/>
              <a:cs typeface="Noto Sans SC" panose="020B0500000000000000" charset="-122"/>
              <a:sym typeface="Noto Sans SC" panose="020B0500000000000000" charset="-122"/>
            </a:endParaRPr>
          </a:p>
          <a:p>
            <a:pPr indent="0" algn="l">
              <a:lnSpc>
                <a:spcPct val="125000"/>
              </a:lnSpc>
            </a:pPr>
            <a:r>
              <a:rPr lang="en-US" sz="1400" b="1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长者：</a:t>
            </a: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智能生活、防诈骗知识</a:t>
            </a:r>
            <a:endParaRPr lang="en-US" sz="1400" b="0" i="0" u="none" strike="noStrike">
              <a:solidFill>
                <a:srgbClr val="E5E7EB"/>
              </a:solidFill>
              <a:latin typeface="Noto Sans SC" panose="020B0500000000000000" charset="-122"/>
              <a:ea typeface="Noto Sans SC" panose="020B0500000000000000" charset="-122"/>
              <a:cs typeface="Noto Sans SC" panose="020B0500000000000000" charset="-122"/>
              <a:sym typeface="Noto Sans SC" panose="020B05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128000" y="1651000"/>
            <a:ext cx="3302000" cy="3556000"/>
          </a:xfrm>
          <a:prstGeom prst="roundRect">
            <a:avLst>
              <a:gd name="adj" fmla="val 3076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0BFF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82000" y="1905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915400" y="1930400"/>
            <a:ext cx="254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模块化设计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382000" y="2540000"/>
            <a:ext cx="2794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将课程内容拆解为独立模块，用户可按需组合学习，赋予学习自主权。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4092">
            <a:off x="762004" y="5454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762000" y="5715000"/>
            <a:ext cx="1066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构建灵活、普惠、深度的AI知识生态，满足不同用户的个性化学习需求。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30000"/>
          </a:blip>
          <a:srcRect t="21875" b="2187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762000" y="508000"/>
            <a:ext cx="10668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支柱三：激活全球顶尖智力资源网络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263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>
            <p:custDataLst>
              <p:tags r:id="rId2"/>
            </p:custDataLst>
          </p:nvPr>
        </p:nvSpPr>
        <p:spPr>
          <a:xfrm>
            <a:off x="762000" y="1778000"/>
            <a:ext cx="3302000" cy="3048000"/>
          </a:xfrm>
          <a:prstGeom prst="roundRect">
            <a:avLst>
              <a:gd name="adj" fmla="val 3333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2032000"/>
            <a:ext cx="457200" cy="457200"/>
          </a:xfrm>
          <a:prstGeom prst="rect">
            <a:avLst/>
          </a:prstGeom>
        </p:spPr>
      </p:pic>
      <p:sp>
        <p:nvSpPr>
          <p:cNvPr id="7" name="AutoShape 7"/>
          <p:cNvSpPr/>
          <p:nvPr>
            <p:custDataLst>
              <p:tags r:id="rId6"/>
            </p:custDataLst>
          </p:nvPr>
        </p:nvSpPr>
        <p:spPr>
          <a:xfrm>
            <a:off x="1016000" y="2667000"/>
            <a:ext cx="279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链接全球讲师资源</a:t>
            </a:r>
            <a:endParaRPr lang="en-US" sz="1100"/>
          </a:p>
        </p:txBody>
      </p:sp>
      <p:sp>
        <p:nvSpPr>
          <p:cNvPr id="8" name="AutoShape 8"/>
          <p:cNvSpPr/>
          <p:nvPr>
            <p:custDataLst>
              <p:tags r:id="rId7"/>
            </p:custDataLst>
          </p:nvPr>
        </p:nvSpPr>
        <p:spPr>
          <a:xfrm>
            <a:off x="1016000" y="3111500"/>
            <a:ext cx="279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与</a:t>
            </a:r>
            <a:r>
              <a:rPr lang="zh-TW" alt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澳門科學館</a:t>
            </a:r>
            <a:r>
              <a:rPr lang="en-US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、</a:t>
            </a: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ECI、中国电子商会等合作，</a:t>
            </a:r>
            <a:r>
              <a:rPr lang="zh-TW" alt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連接</a:t>
            </a: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上千位全球知名的AI科学家、企业家、实战专家。</a:t>
            </a:r>
            <a:endParaRPr lang="en-US" sz="1100"/>
          </a:p>
        </p:txBody>
      </p:sp>
      <p:sp>
        <p:nvSpPr>
          <p:cNvPr id="9" name="AutoShape 9"/>
          <p:cNvSpPr/>
          <p:nvPr>
            <p:custDataLst>
              <p:tags r:id="rId8"/>
            </p:custDataLst>
          </p:nvPr>
        </p:nvSpPr>
        <p:spPr>
          <a:xfrm>
            <a:off x="4445000" y="1778000"/>
            <a:ext cx="3302000" cy="3048000"/>
          </a:xfrm>
          <a:prstGeom prst="roundRect">
            <a:avLst>
              <a:gd name="adj" fmla="val 3333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99000" y="2032000"/>
            <a:ext cx="457200" cy="457200"/>
          </a:xfrm>
          <a:prstGeom prst="rect">
            <a:avLst/>
          </a:prstGeom>
        </p:spPr>
      </p:pic>
      <p:sp>
        <p:nvSpPr>
          <p:cNvPr id="11" name="AutoShape 11"/>
          <p:cNvSpPr/>
          <p:nvPr>
            <p:custDataLst>
              <p:tags r:id="rId12"/>
            </p:custDataLst>
          </p:nvPr>
        </p:nvSpPr>
        <p:spPr>
          <a:xfrm>
            <a:off x="4699000" y="2667000"/>
            <a:ext cx="279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建立“AI大讲堂”品牌</a:t>
            </a:r>
            <a:endParaRPr lang="en-US" sz="1100"/>
          </a:p>
        </p:txBody>
      </p:sp>
      <p:sp>
        <p:nvSpPr>
          <p:cNvPr id="12" name="AutoShape 12"/>
          <p:cNvSpPr/>
          <p:nvPr>
            <p:custDataLst>
              <p:tags r:id="rId13"/>
            </p:custDataLst>
          </p:nvPr>
        </p:nvSpPr>
        <p:spPr>
          <a:xfrm>
            <a:off x="4699000" y="3111500"/>
            <a:ext cx="279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定期举办线上线下讲座、工作坊，打造澳门AI科普的高端IP。</a:t>
            </a:r>
            <a:endParaRPr lang="en-US" sz="1100"/>
          </a:p>
        </p:txBody>
      </p:sp>
      <p:sp>
        <p:nvSpPr>
          <p:cNvPr id="13" name="AutoShape 13"/>
          <p:cNvSpPr/>
          <p:nvPr>
            <p:custDataLst>
              <p:tags r:id="rId14"/>
            </p:custDataLst>
          </p:nvPr>
        </p:nvSpPr>
        <p:spPr>
          <a:xfrm>
            <a:off x="8128000" y="1778000"/>
            <a:ext cx="3302000" cy="3048000"/>
          </a:xfrm>
          <a:prstGeom prst="roundRect">
            <a:avLst>
              <a:gd name="adj" fmla="val 3333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382000" y="2032000"/>
            <a:ext cx="457200" cy="457200"/>
          </a:xfrm>
          <a:prstGeom prst="rect">
            <a:avLst/>
          </a:prstGeom>
        </p:spPr>
      </p:pic>
      <p:sp>
        <p:nvSpPr>
          <p:cNvPr id="15" name="AutoShape 15"/>
          <p:cNvSpPr/>
          <p:nvPr>
            <p:custDataLst>
              <p:tags r:id="rId18"/>
            </p:custDataLst>
          </p:nvPr>
        </p:nvSpPr>
        <p:spPr>
          <a:xfrm>
            <a:off x="8382000" y="2667000"/>
            <a:ext cx="279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构建远程教学平台</a:t>
            </a:r>
            <a:endParaRPr lang="en-US" sz="1100"/>
          </a:p>
        </p:txBody>
      </p:sp>
      <p:sp>
        <p:nvSpPr>
          <p:cNvPr id="16" name="AutoShape 16"/>
          <p:cNvSpPr/>
          <p:nvPr>
            <p:custDataLst>
              <p:tags r:id="rId19"/>
            </p:custDataLst>
          </p:nvPr>
        </p:nvSpPr>
        <p:spPr>
          <a:xfrm>
            <a:off x="8382000" y="3111500"/>
            <a:ext cx="279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打破时空限制，让澳门居民随时随地都能接触到全球最优质的AI教育资源。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62000" y="5207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充分利用澳门连接中外的桥梁优势，将全球顶尖的AI专家“请”到澳门，让世界级的教育资源触手可及。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8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实施路径：短期 (1年内)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4092">
            <a:off x="762004" y="12128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" name="Connector 4"/>
          <p:cNvCxnSpPr/>
          <p:nvPr/>
        </p:nvCxnSpPr>
        <p:spPr>
          <a:xfrm rot="5388910">
            <a:off x="-952500" y="3740160"/>
            <a:ext cx="3937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0BFFF">
                <a:alpha val="100000"/>
              </a:srgbClr>
            </a:solidFill>
            <a:prstDash val="dash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/>
        </p:nvSpPr>
        <p:spPr>
          <a:xfrm>
            <a:off x="914400" y="1905000"/>
            <a:ext cx="203200" cy="203200"/>
          </a:xfrm>
          <a:prstGeom prst="ellipse">
            <a:avLst/>
          </a:prstGeom>
          <a:solidFill>
            <a:srgbClr val="00BFFF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24000" y="1905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2184400" y="1955800"/>
            <a:ext cx="889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成立专项工作组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184400" y="23368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由政府牵头，联合澳门科学馆、生产力中心、高校等机构，明确职责分工。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14400" y="3048000"/>
            <a:ext cx="203200" cy="203200"/>
          </a:xfrm>
          <a:prstGeom prst="ellipse">
            <a:avLst/>
          </a:prstGeom>
          <a:solidFill>
            <a:srgbClr val="00BFFF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4000" y="3048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2184400" y="3098800"/>
            <a:ext cx="889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完成内容体系顶层设计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184400" y="34798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基于三大支柱，设计出详细的课程目录和模块。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14400" y="4191000"/>
            <a:ext cx="203200" cy="203200"/>
          </a:xfrm>
          <a:prstGeom prst="ellipse">
            <a:avLst/>
          </a:prstGeom>
          <a:solidFill>
            <a:srgbClr val="00BFFF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24000" y="4191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2184400" y="4241800"/>
            <a:ext cx="889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签署首批合作协议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184400" y="46228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与ECI、中国电子商会等达成初步合作意向，确认首批讲师资源。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914400" y="5334000"/>
            <a:ext cx="203200" cy="203200"/>
          </a:xfrm>
          <a:prstGeom prst="ellipse">
            <a:avLst/>
          </a:prstGeom>
          <a:solidFill>
            <a:srgbClr val="00BFFF">
              <a:alpha val="100000"/>
            </a:srgbClr>
          </a:solidFill>
          <a:ln w="25400" cap="flat" cmpd="sng">
            <a:solidFill>
              <a:srgbClr val="FFFF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24000" y="53340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2184400" y="5384800"/>
            <a:ext cx="889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启动试点项目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2184400" y="57658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选择1-2个社区或学校作为试点，开展小规模的AI科普活动，收集反馈。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8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762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实施路径：中期 (2-3年)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4092">
            <a:off x="762004" y="1263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" name="Connector 4"/>
          <p:cNvCxnSpPr/>
          <p:nvPr>
            <p:custDataLst>
              <p:tags r:id="rId1"/>
            </p:custDataLst>
          </p:nvPr>
        </p:nvCxnSpPr>
        <p:spPr>
          <a:xfrm rot="5388910">
            <a:off x="-952500" y="3740160"/>
            <a:ext cx="3937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0BFFF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" name="AutoShape 5"/>
          <p:cNvSpPr/>
          <p:nvPr>
            <p:custDataLst>
              <p:tags r:id="rId2"/>
            </p:custDataLst>
          </p:nvPr>
        </p:nvSpPr>
        <p:spPr>
          <a:xfrm>
            <a:off x="914400" y="1905000"/>
            <a:ext cx="203200" cy="203200"/>
          </a:xfrm>
          <a:prstGeom prst="ellipse">
            <a:avLst/>
          </a:prstGeom>
          <a:solidFill>
            <a:srgbClr val="00BFFF">
              <a:alpha val="100000"/>
            </a:srgbClr>
          </a:solidFill>
          <a:ln w="38100" cap="flat" cmpd="sng">
            <a:solidFill>
              <a:srgbClr val="00008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24000" y="1905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>
            <p:custDataLst>
              <p:tags r:id="rId6"/>
            </p:custDataLst>
          </p:nvPr>
        </p:nvSpPr>
        <p:spPr>
          <a:xfrm>
            <a:off x="2184400" y="1955800"/>
            <a:ext cx="889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全面推广“AI大讲堂”</a:t>
            </a:r>
            <a:endParaRPr lang="en-US" sz="1100"/>
          </a:p>
        </p:txBody>
      </p:sp>
      <p:sp>
        <p:nvSpPr>
          <p:cNvPr id="8" name="AutoShape 8"/>
          <p:cNvSpPr/>
          <p:nvPr>
            <p:custDataLst>
              <p:tags r:id="rId7"/>
            </p:custDataLst>
          </p:nvPr>
        </p:nvSpPr>
        <p:spPr>
          <a:xfrm>
            <a:off x="2184400" y="23368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线上线下结合，覆盖全澳主要社区和学校，打造澳门AI普及教育知名品牌。</a:t>
            </a:r>
            <a:endParaRPr lang="en-US" sz="1100"/>
          </a:p>
        </p:txBody>
      </p:sp>
      <p:sp>
        <p:nvSpPr>
          <p:cNvPr id="9" name="AutoShape 9"/>
          <p:cNvSpPr/>
          <p:nvPr>
            <p:custDataLst>
              <p:tags r:id="rId8"/>
            </p:custDataLst>
          </p:nvPr>
        </p:nvSpPr>
        <p:spPr>
          <a:xfrm>
            <a:off x="914400" y="3048000"/>
            <a:ext cx="203200" cy="203200"/>
          </a:xfrm>
          <a:prstGeom prst="ellipse">
            <a:avLst/>
          </a:prstGeom>
          <a:solidFill>
            <a:srgbClr val="00BFFF">
              <a:alpha val="100000"/>
            </a:srgbClr>
          </a:solidFill>
          <a:ln w="38100" cap="flat" cmpd="sng">
            <a:solidFill>
              <a:srgbClr val="00008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524000" y="3048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>
            <p:custDataLst>
              <p:tags r:id="rId12"/>
            </p:custDataLst>
          </p:nvPr>
        </p:nvSpPr>
        <p:spPr>
          <a:xfrm>
            <a:off x="2184400" y="3098800"/>
            <a:ext cx="889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完善内容体系</a:t>
            </a:r>
            <a:endParaRPr lang="en-US" sz="1100"/>
          </a:p>
        </p:txBody>
      </p:sp>
      <p:sp>
        <p:nvSpPr>
          <p:cNvPr id="12" name="AutoShape 12"/>
          <p:cNvSpPr/>
          <p:nvPr>
            <p:custDataLst>
              <p:tags r:id="rId13"/>
            </p:custDataLst>
          </p:nvPr>
        </p:nvSpPr>
        <p:spPr>
          <a:xfrm>
            <a:off x="2184400" y="34798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根据试点反馈和技术发展，持续迭代和丰富课程内容，保持前沿性与实用性。</a:t>
            </a:r>
            <a:endParaRPr lang="en-US" sz="1100"/>
          </a:p>
        </p:txBody>
      </p:sp>
      <p:sp>
        <p:nvSpPr>
          <p:cNvPr id="13" name="AutoShape 13"/>
          <p:cNvSpPr/>
          <p:nvPr>
            <p:custDataLst>
              <p:tags r:id="rId14"/>
            </p:custDataLst>
          </p:nvPr>
        </p:nvSpPr>
        <p:spPr>
          <a:xfrm>
            <a:off x="914400" y="4191000"/>
            <a:ext cx="203200" cy="203200"/>
          </a:xfrm>
          <a:prstGeom prst="ellipse">
            <a:avLst/>
          </a:prstGeom>
          <a:solidFill>
            <a:srgbClr val="00BFFF">
              <a:alpha val="100000"/>
            </a:srgbClr>
          </a:solidFill>
          <a:ln w="38100" cap="flat" cmpd="sng">
            <a:solidFill>
              <a:srgbClr val="00008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24000" y="4191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>
            <p:custDataLst>
              <p:tags r:id="rId18"/>
            </p:custDataLst>
          </p:nvPr>
        </p:nvSpPr>
        <p:spPr>
          <a:xfrm>
            <a:off x="2184400" y="4241800"/>
            <a:ext cx="889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建立认证体系</a:t>
            </a:r>
            <a:endParaRPr lang="en-US" sz="1100"/>
          </a:p>
        </p:txBody>
      </p:sp>
      <p:sp>
        <p:nvSpPr>
          <p:cNvPr id="16" name="AutoShape 16"/>
          <p:cNvSpPr/>
          <p:nvPr>
            <p:custDataLst>
              <p:tags r:id="rId19"/>
            </p:custDataLst>
          </p:nvPr>
        </p:nvSpPr>
        <p:spPr>
          <a:xfrm>
            <a:off x="2184400" y="46228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与权威机构合作，为学员提供认证，提升课程价值和学员竞争力。</a:t>
            </a:r>
            <a:endParaRPr lang="en-US" sz="1100"/>
          </a:p>
        </p:txBody>
      </p:sp>
      <p:sp>
        <p:nvSpPr>
          <p:cNvPr id="17" name="AutoShape 17"/>
          <p:cNvSpPr/>
          <p:nvPr>
            <p:custDataLst>
              <p:tags r:id="rId20"/>
            </p:custDataLst>
          </p:nvPr>
        </p:nvSpPr>
        <p:spPr>
          <a:xfrm>
            <a:off x="914400" y="5334000"/>
            <a:ext cx="203200" cy="203200"/>
          </a:xfrm>
          <a:prstGeom prst="ellipse">
            <a:avLst/>
          </a:prstGeom>
          <a:solidFill>
            <a:srgbClr val="00BFFF">
              <a:alpha val="100000"/>
            </a:srgbClr>
          </a:solidFill>
          <a:ln w="38100" cap="flat" cmpd="sng">
            <a:solidFill>
              <a:srgbClr val="00008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524000" y="53340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>
            <p:custDataLst>
              <p:tags r:id="rId24"/>
            </p:custDataLst>
          </p:nvPr>
        </p:nvSpPr>
        <p:spPr>
          <a:xfrm>
            <a:off x="2184400" y="5384800"/>
            <a:ext cx="889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推动本地应用</a:t>
            </a:r>
            <a:endParaRPr lang="en-US" sz="1100"/>
          </a:p>
        </p:txBody>
      </p:sp>
      <p:sp>
        <p:nvSpPr>
          <p:cNvPr id="20" name="AutoShape 20"/>
          <p:cNvSpPr/>
          <p:nvPr>
            <p:custDataLst>
              <p:tags r:id="rId25"/>
            </p:custDataLst>
          </p:nvPr>
        </p:nvSpPr>
        <p:spPr>
          <a:xfrm>
            <a:off x="2184400" y="5765800"/>
            <a:ext cx="889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鼓励学员将所学应用于实践，形成“学习-应用-创新”的良性循环。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82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15000"/>
          </a:blip>
          <a:srcRect t="21875" b="2187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762000" y="508000"/>
            <a:ext cx="762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实施路径：长期 (3年以上)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2128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651000"/>
            <a:ext cx="10668000" cy="1143000"/>
          </a:xfrm>
          <a:prstGeom prst="roundRect">
            <a:avLst>
              <a:gd name="adj" fmla="val 8888"/>
            </a:avLst>
          </a:prstGeom>
          <a:solidFill>
            <a:srgbClr val="1F2937">
              <a:alpha val="60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800" y="20193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727200" y="1879600"/>
            <a:ext cx="914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形成可持续的生态闭环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727200" y="2260600"/>
            <a:ext cx="914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“政产学研用”各方深度融合，自我驱动发展。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3048000"/>
            <a:ext cx="10668000" cy="1143000"/>
          </a:xfrm>
          <a:prstGeom prst="roundRect">
            <a:avLst>
              <a:gd name="adj" fmla="val 8888"/>
            </a:avLst>
          </a:prstGeom>
          <a:solidFill>
            <a:srgbClr val="1F2937">
              <a:alpha val="60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6800" y="34163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727200" y="3276600"/>
            <a:ext cx="914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打造澳门AI科普品牌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727200" y="3657600"/>
            <a:ext cx="914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成为粤港澳大湾区乃至国际知名的AI科普高地。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4445000"/>
            <a:ext cx="10668000" cy="1143000"/>
          </a:xfrm>
          <a:prstGeom prst="roundRect">
            <a:avLst>
              <a:gd name="adj" fmla="val 8888"/>
            </a:avLst>
          </a:prstGeom>
          <a:solidFill>
            <a:srgbClr val="1F2937">
              <a:alpha val="60000"/>
            </a:srgbClr>
          </a:solidFill>
          <a:ln w="12700" cap="flat" cmpd="sng">
            <a:solidFill>
              <a:srgbClr val="00BF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6800" y="48133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727200" y="4673600"/>
            <a:ext cx="914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培育本地AI创新人才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727200" y="5054600"/>
            <a:ext cx="9144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为澳门数字经济发展和产业多元化提供坚实的人才基础。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4092">
            <a:off x="762004" y="5835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8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关键成功因素 (Key Success Factors)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4092">
            <a:off x="762004" y="1263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AutoShape 4"/>
          <p:cNvSpPr/>
          <p:nvPr/>
        </p:nvSpPr>
        <p:spPr>
          <a:xfrm>
            <a:off x="762000" y="1651000"/>
            <a:ext cx="5080000" cy="1905000"/>
          </a:xfrm>
          <a:prstGeom prst="roundRect">
            <a:avLst>
              <a:gd name="adj" fmla="val 5333"/>
            </a:avLst>
          </a:prstGeom>
          <a:solidFill>
            <a:srgbClr val="00BFFF">
              <a:alpha val="5000"/>
            </a:srgbClr>
          </a:solidFill>
          <a:ln w="12700" cap="flat" cmpd="sng">
            <a:solidFill>
              <a:srgbClr val="00BF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19050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625600" y="19558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政府的持续支持与投入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625600" y="2413000"/>
            <a:ext cx="4064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政策、资金、场地等方面的保障。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350000" y="1651000"/>
            <a:ext cx="5080000" cy="1905000"/>
          </a:xfrm>
          <a:prstGeom prst="roundRect">
            <a:avLst>
              <a:gd name="adj" fmla="val 5333"/>
            </a:avLst>
          </a:prstGeom>
          <a:solidFill>
            <a:srgbClr val="00BFFF">
              <a:alpha val="5000"/>
            </a:srgbClr>
          </a:solidFill>
          <a:ln w="12700" cap="flat" cmpd="sng">
            <a:solidFill>
              <a:srgbClr val="00BF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4000" y="1905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7213600" y="19558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各方的开放与协作心态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213600" y="2413000"/>
            <a:ext cx="4064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打破壁垒，资源共享。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3937000"/>
            <a:ext cx="5080000" cy="1905000"/>
          </a:xfrm>
          <a:prstGeom prst="roundRect">
            <a:avLst>
              <a:gd name="adj" fmla="val 5333"/>
            </a:avLst>
          </a:prstGeom>
          <a:solidFill>
            <a:srgbClr val="00BFFF">
              <a:alpha val="5000"/>
            </a:srgbClr>
          </a:solidFill>
          <a:ln w="12700" cap="flat" cmpd="sng">
            <a:solidFill>
              <a:srgbClr val="00BF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41910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625600" y="42418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内容的实用性与吸引力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625600" y="4699000"/>
            <a:ext cx="4064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确保课程内容能真正解决用户的痛点。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50000" y="3937000"/>
            <a:ext cx="5080000" cy="1905000"/>
          </a:xfrm>
          <a:prstGeom prst="roundRect">
            <a:avLst>
              <a:gd name="adj" fmla="val 5333"/>
            </a:avLst>
          </a:prstGeom>
          <a:solidFill>
            <a:srgbClr val="00BFFF">
              <a:alpha val="5000"/>
            </a:srgbClr>
          </a:solidFill>
          <a:ln w="12700" cap="flat" cmpd="sng">
            <a:solidFill>
              <a:srgbClr val="00BF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04000" y="41910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213600" y="4241800"/>
            <a:ext cx="406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技术平台的稳定与易用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213600" y="4699000"/>
            <a:ext cx="4064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提供良好的学习体验。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8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381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总结</a:t>
            </a:r>
            <a:endParaRPr lang="en-US" sz="1100"/>
          </a:p>
        </p:txBody>
      </p:sp>
      <p:cxnSp>
        <p:nvCxnSpPr>
          <p:cNvPr id="3" name="Connector 3"/>
          <p:cNvCxnSpPr/>
          <p:nvPr/>
        </p:nvCxnSpPr>
        <p:spPr>
          <a:xfrm rot="-4092">
            <a:off x="762004" y="12128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0BFFF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4" name="Picture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000" y="1778000"/>
            <a:ext cx="406400" cy="4064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422400" y="1803400"/>
            <a:ext cx="990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协同生态 (Ecosystem)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422400" y="2260600"/>
            <a:ext cx="9906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构建“政产学研用”五位一体的协同驱动生态。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30480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422400" y="3073400"/>
            <a:ext cx="990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分层内容 (Content)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422400" y="3530600"/>
            <a:ext cx="9906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打造满足不同人群需求的全龄、模块化内容体系。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2000" y="4318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422400" y="4343400"/>
            <a:ext cx="9906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全球网络 (Network)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1422400" y="4800600"/>
            <a:ext cx="9906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激活全球顶尖智力资源，打造澳门AI科普品牌。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4092">
            <a:off x="762004" y="5454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BFFF">
                <a:alpha val="5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762000" y="56515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打造全民参与的AI科普生态，是澳门面向未来的战略选择，将为澳门的经济社会发展注入新的活力。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82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>
            <a:alphaModFix amt="10000"/>
          </a:blip>
          <a:srcRect t="21875" b="2187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2286000" y="2413000"/>
            <a:ext cx="762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Q&amp;A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588000" y="3365500"/>
            <a:ext cx="1016000" cy="50800"/>
          </a:xfrm>
          <a:prstGeom prst="roundRect">
            <a:avLst>
              <a:gd name="adj" fmla="val 0"/>
            </a:avLst>
          </a:prstGeom>
          <a:solidFill>
            <a:srgbClr val="00BF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2286000" y="3619500"/>
            <a:ext cx="762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E5E7EB"/>
                </a:solidFill>
                <a:latin typeface="Noto Sans SC" panose="020B0500000000000000" charset="-122"/>
                <a:ea typeface="Noto Sans SC" panose="020B0500000000000000" charset="-122"/>
                <a:cs typeface="Noto Sans SC" panose="020B0500000000000000" charset="-122"/>
                <a:sym typeface="Noto Sans SC" panose="020B0500000000000000" charset="-122"/>
              </a:rPr>
              <a:t>感谢聆听</a:t>
            </a:r>
            <a:endParaRPr lang="en-US" sz="11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40,&quot;left&quot;:60,&quot;top&quot;:140,&quot;width&quot;:840}"/>
</p:tagLst>
</file>

<file path=ppt/tags/tag2.xml><?xml version="1.0" encoding="utf-8"?>
<p:tagLst xmlns:p="http://schemas.openxmlformats.org/presentationml/2006/main">
  <p:tag name="KSO_WM_DIAGRAM_VIRTUALLY_FRAME" val="{&quot;height&quot;:240,&quot;left&quot;:60,&quot;top&quot;:140,&quot;width&quot;:840}"/>
</p:tagLst>
</file>

<file path=ppt/tags/tag3.xml><?xml version="1.0" encoding="utf-8"?>
<p:tagLst xmlns:p="http://schemas.openxmlformats.org/presentationml/2006/main">
  <p:tag name="KSO_WM_DIAGRAM_VIRTUALLY_FRAME" val="{&quot;height&quot;:240,&quot;left&quot;:60,&quot;top&quot;:140,&quot;width&quot;:840}"/>
</p:tagLst>
</file>

<file path=ppt/tags/tag4.xml><?xml version="1.0" encoding="utf-8"?>
<p:tagLst xmlns:p="http://schemas.openxmlformats.org/presentationml/2006/main">
  <p:tag name="KSO_WM_DIAGRAM_VIRTUALLY_FRAME" val="{&quot;height&quot;:240,&quot;left&quot;:60,&quot;top&quot;:140,&quot;width&quot;:840}"/>
</p:tagLst>
</file>

<file path=ppt/tags/tag5.xml><?xml version="1.0" encoding="utf-8"?>
<p:tagLst xmlns:p="http://schemas.openxmlformats.org/presentationml/2006/main">
  <p:tag name="KSO_WM_DIAGRAM_VIRTUALLY_FRAME" val="{&quot;height&quot;:240,&quot;left&quot;:60,&quot;top&quot;:140,&quot;width&quot;:840}"/>
</p:tagLst>
</file>

<file path=ppt/tags/tag6.xml><?xml version="1.0" encoding="utf-8"?>
<p:tagLst xmlns:p="http://schemas.openxmlformats.org/presentationml/2006/main">
  <p:tag name="KSO_WM_DIAGRAM_VIRTUALLY_FRAME" val="{&quot;height&quot;:240,&quot;left&quot;:60,&quot;top&quot;:140,&quot;width&quot;:840}"/>
</p:tagLst>
</file>

<file path=ppt/tags/tag7.xml><?xml version="1.0" encoding="utf-8"?>
<p:tagLst xmlns:p="http://schemas.openxmlformats.org/presentationml/2006/main">
  <p:tag name="KSO_WM_DIAGRAM_VIRTUALLY_FRAME" val="{&quot;height&quot;:240,&quot;left&quot;:60,&quot;top&quot;:140,&quot;width&quot;:840}"/>
</p:tagLst>
</file>

<file path=ppt/tags/tag8.xml><?xml version="1.0" encoding="utf-8"?>
<p:tagLst xmlns:p="http://schemas.openxmlformats.org/presentationml/2006/main">
  <p:tag name="KSO_WM_DIAGRAM_VIRTUALLY_FRAME" val="{&quot;height&quot;:240,&quot;left&quot;:60,&quot;top&quot;:140,&quot;width&quot;:840}"/>
</p:tagLst>
</file>

<file path=ppt/tags/tag9.xml><?xml version="1.0" encoding="utf-8"?>
<p:tagLst xmlns:p="http://schemas.openxmlformats.org/presentationml/2006/main">
  <p:tag name="KSO_WM_DIAGRAM_VIRTUALLY_FRAME" val="{&quot;height&quot;:240,&quot;left&quot;:60,&quot;top&quot;:140,&quot;width&quot;:840}"/>
</p:tagLst>
</file>

<file path=ppt/tags/tag10.xml><?xml version="1.0" encoding="utf-8"?>
<p:tagLst xmlns:p="http://schemas.openxmlformats.org/presentationml/2006/main">
  <p:tag name="KSO_WM_DIAGRAM_VIRTUALLY_FRAME" val="{&quot;height&quot;:240,&quot;left&quot;:60,&quot;top&quot;:140,&quot;width&quot;:840}"/>
</p:tagLst>
</file>

<file path=ppt/tags/tag11.xml><?xml version="1.0" encoding="utf-8"?>
<p:tagLst xmlns:p="http://schemas.openxmlformats.org/presentationml/2006/main">
  <p:tag name="KSO_WM_DIAGRAM_VIRTUALLY_FRAME" val="{&quot;height&quot;:240,&quot;left&quot;:60,&quot;top&quot;:140,&quot;width&quot;:840}"/>
</p:tagLst>
</file>

<file path=ppt/tags/tag12.xml><?xml version="1.0" encoding="utf-8"?>
<p:tagLst xmlns:p="http://schemas.openxmlformats.org/presentationml/2006/main">
  <p:tag name="KSO_WM_DIAGRAM_VIRTUALLY_FRAME" val="{&quot;height&quot;:240,&quot;left&quot;:60,&quot;top&quot;:140,&quot;width&quot;:840}"/>
</p:tagLst>
</file>

<file path=ppt/tags/tag13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14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15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16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17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18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19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20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21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22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23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24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25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26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27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28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ags/tag29.xml><?xml version="1.0" encoding="utf-8"?>
<p:tagLst xmlns:p="http://schemas.openxmlformats.org/presentationml/2006/main">
  <p:tag name="KSO_WM_DIAGRAM_VIRTUALLY_FRAME" val="{&quot;height&quot;:354.00001904793834,&quot;left&quot;:72,&quot;top&quot;:139.99998095206166,&quot;width&quot;:800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1862</Words>
  <Application>WPS 演示</Application>
  <PresentationFormat/>
  <Paragraphs>226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新細明體</vt:lpstr>
      <vt:lpstr>Wingdings</vt:lpstr>
      <vt:lpstr>Arial</vt:lpstr>
      <vt:lpstr>Noto Sans SC</vt:lpstr>
      <vt:lpstr>Poppins</vt:lpstr>
      <vt:lpstr>FFont-Family</vt:lpstr>
      <vt:lpstr>Microsoft YaHei</vt:lpstr>
      <vt:lpstr>SimSun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WPS_1747102293</cp:lastModifiedBy>
  <cp:revision>2</cp:revision>
  <dcterms:created xsi:type="dcterms:W3CDTF">2026-01-07T17:50:00Z</dcterms:created>
  <dcterms:modified xsi:type="dcterms:W3CDTF">2026-08-30T10:57:01Z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B5D9C56D99A44E5EB1EB05120B044DEB_12</vt:lpwstr>
  </property>
  <property fmtid="{D5CDD505-2E9C-101B-9397-08002B2CF9AE}" pid="3" name="KSOProductBuildVer">
    <vt:lpwstr>3076-12.1.0.28032</vt:lpwstr>
  </property>
</Properties>
</file>