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5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8.png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8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9.png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9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36.png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9.png"/><Relationship Id="rId8" Type="http://schemas.openxmlformats.org/officeDocument/2006/relationships/image" Target="../media/image48.png"/><Relationship Id="rId7" Type="http://schemas.openxmlformats.org/officeDocument/2006/relationships/image" Target="../media/image47.png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2" Type="http://schemas.openxmlformats.org/officeDocument/2006/relationships/notesSlide" Target="../notesSlides/notesSlide11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50.png"/><Relationship Id="rId1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829959"/>
            <a:ext cx="4714875" cy="92578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755" b="1" dirty="0">
                <a:solidFill>
                  <a:srgbClr val="0047AB"/>
                </a:solidFill>
              </a:rPr>
              <a:t>AI大講堂：如何打造澳門</a:t>
            </a:r>
            <a:r>
              <a:rPr lang="en-US" sz="2755" b="1" dirty="0">
                <a:solidFill>
                  <a:srgbClr val="0047AB"/>
                </a:solidFill>
              </a:rPr>
              <a:t>
</a:t>
            </a:r>
            <a:r>
              <a:rPr lang="en-US" sz="2755" b="1" dirty="0">
                <a:solidFill>
                  <a:srgbClr val="0047AB"/>
                </a:solidFill>
              </a:rPr>
              <a:t>全民參與的AI科普生態</a:t>
            </a:r>
            <a:endParaRPr lang="en-US" sz="2755" dirty="0"/>
          </a:p>
        </p:txBody>
      </p:sp>
      <p:sp>
        <p:nvSpPr>
          <p:cNvPr id="4" name="Text 1"/>
          <p:cNvSpPr/>
          <p:nvPr/>
        </p:nvSpPr>
        <p:spPr>
          <a:xfrm>
            <a:off x="571500" y="1841469"/>
            <a:ext cx="4714875" cy="578644"/>
          </a:xfrm>
          <a:prstGeom prst="rect">
            <a:avLst/>
          </a:prstGeom>
          <a:noFill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D4AF37"/>
                </a:solidFill>
              </a:rPr>
              <a:t>產、官、學、研、社五方聯動</a:t>
            </a:r>
            <a:r>
              <a:rPr lang="en-US" sz="1395" b="1" dirty="0">
                <a:solidFill>
                  <a:srgbClr val="D4AF37"/>
                </a:solidFill>
              </a:rPr>
              <a:t>
</a:t>
            </a:r>
            <a:r>
              <a:rPr lang="en-US" sz="1395" b="1" dirty="0">
                <a:solidFill>
                  <a:srgbClr val="D4AF37"/>
                </a:solidFill>
              </a:rPr>
              <a:t>共築智慧澳門未來</a:t>
            </a:r>
            <a:endParaRPr lang="en-US" sz="1395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4134445"/>
            <a:ext cx="142875" cy="12858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21531" y="4104084"/>
            <a:ext cx="3047284" cy="18930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0" dirty="0">
                <a:solidFill>
                  <a:srgbClr val="333333"/>
                </a:solidFill>
              </a:rPr>
              <a:t>致呈：澳門特別行政區政府教育及青年發展局 (DSEDJ)</a:t>
            </a:r>
            <a:endParaRPr lang="en-US" sz="94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395192"/>
            <a:ext cx="142875" cy="12858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21531" y="4364831"/>
            <a:ext cx="2348033" cy="18930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0" dirty="0">
                <a:solidFill>
                  <a:srgbClr val="333333"/>
                </a:solidFill>
              </a:rPr>
              <a:t>匯報單位：粵港澳大灣區電子商會 翁振軒</a:t>
            </a:r>
            <a:endParaRPr lang="en-US" sz="94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4655939"/>
            <a:ext cx="142875" cy="128588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821531" y="4625578"/>
            <a:ext cx="1286405" cy="18930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0" dirty="0">
                <a:solidFill>
                  <a:srgbClr val="333333"/>
                </a:solidFill>
              </a:rPr>
              <a:t>日期：2026年1月20日</a:t>
            </a:r>
            <a:endParaRPr lang="en-US" sz="94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6375" y="0"/>
            <a:ext cx="3857625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713510"/>
            <a:ext cx="3800475" cy="37326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810" b="1" dirty="0">
                <a:solidFill>
                  <a:srgbClr val="0047AB"/>
                </a:solidFill>
              </a:rPr>
              <a:t>引言：AI時代的澳門機遇與挑戰</a:t>
            </a:r>
            <a:endParaRPr lang="en-US" sz="1810" dirty="0"/>
          </a:p>
        </p:txBody>
      </p:sp>
      <p:sp>
        <p:nvSpPr>
          <p:cNvPr id="4" name="Text 1"/>
          <p:cNvSpPr/>
          <p:nvPr/>
        </p:nvSpPr>
        <p:spPr>
          <a:xfrm>
            <a:off x="571500" y="1301083"/>
            <a:ext cx="3800475" cy="48002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95" b="1" dirty="0">
                <a:solidFill>
                  <a:srgbClr val="D4AF37"/>
                </a:solidFill>
              </a:rPr>
              <a:t>構建「人人可學、人人受益」的</a:t>
            </a:r>
            <a:r>
              <a:rPr lang="en-US" sz="1195" b="1" dirty="0">
                <a:solidFill>
                  <a:srgbClr val="D4AF37"/>
                </a:solidFill>
              </a:rPr>
              <a:t>
</a:t>
            </a:r>
            <a:r>
              <a:rPr lang="en-US" sz="1195" b="1" dirty="0">
                <a:solidFill>
                  <a:srgbClr val="D4AF37"/>
                </a:solidFill>
              </a:rPr>
              <a:t>全民AI科普生態系統</a:t>
            </a:r>
            <a:endParaRPr lang="en-US" sz="1195" dirty="0"/>
          </a:p>
        </p:txBody>
      </p:sp>
      <p:sp>
        <p:nvSpPr>
          <p:cNvPr id="5" name="Text 2"/>
          <p:cNvSpPr/>
          <p:nvPr/>
        </p:nvSpPr>
        <p:spPr>
          <a:xfrm>
            <a:off x="571500" y="1959704"/>
            <a:ext cx="3800475" cy="92578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just">
              <a:lnSpc>
                <a:spcPts val="1800"/>
              </a:lnSpc>
              <a:buNone/>
            </a:pPr>
            <a:r>
              <a:rPr lang="en-US" sz="940" dirty="0">
                <a:solidFill>
                  <a:srgbClr val="555555"/>
                </a:solidFill>
              </a:rPr>
              <a:t>人工智能（AI）正以前所未有的速度重塑全球經濟與社會結構。對於澳門而言，AI不僅是技術工具，更是推動「1+4」經濟適度多元發展戰略的核心引擎。通過提升全民AI素養，我們不僅在為未來儲備人才，更是在為澳門的數字化轉型奠定堅實的社會基礎。</a:t>
            </a:r>
            <a:endParaRPr lang="en-US" sz="94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3339117"/>
            <a:ext cx="142875" cy="1428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21531" y="3328401"/>
            <a:ext cx="1224846" cy="164306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5" b="1" dirty="0">
                <a:solidFill>
                  <a:srgbClr val="0047AB"/>
                </a:solidFill>
              </a:rPr>
              <a:t>賦能「1+4」產業多元化</a:t>
            </a:r>
            <a:endParaRPr lang="en-US" sz="785" dirty="0"/>
          </a:p>
        </p:txBody>
      </p:sp>
      <p:sp>
        <p:nvSpPr>
          <p:cNvPr id="8" name="Text 4"/>
          <p:cNvSpPr/>
          <p:nvPr/>
        </p:nvSpPr>
        <p:spPr>
          <a:xfrm>
            <a:off x="678656" y="3599864"/>
            <a:ext cx="1485900" cy="164306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5" b="1" dirty="0">
                <a:solidFill>
                  <a:srgbClr val="0047AB"/>
                </a:solidFill>
              </a:rPr>
              <a:t>縮小數字鴻溝，促進社會公平</a:t>
            </a:r>
            <a:endParaRPr lang="en-US" sz="785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882042"/>
            <a:ext cx="107156" cy="14287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85813" y="3871326"/>
            <a:ext cx="914400" cy="164306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5" b="1" dirty="0">
                <a:solidFill>
                  <a:srgbClr val="0047AB"/>
                </a:solidFill>
              </a:rPr>
              <a:t>激發全民創新活力</a:t>
            </a:r>
            <a:endParaRPr lang="en-US" sz="785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7725" y="500063"/>
            <a:ext cx="3914775" cy="29146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713510"/>
            <a:ext cx="8001000" cy="37326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810" b="1" dirty="0">
                <a:solidFill>
                  <a:srgbClr val="0047AB"/>
                </a:solidFill>
              </a:rPr>
              <a:t>核心痛點分析 (一)：基礎與資源的雙重挑戰</a:t>
            </a:r>
            <a:endParaRPr lang="en-US" sz="1810" dirty="0"/>
          </a:p>
        </p:txBody>
      </p:sp>
      <p:sp>
        <p:nvSpPr>
          <p:cNvPr id="4" name="Shape 1"/>
          <p:cNvSpPr/>
          <p:nvPr/>
        </p:nvSpPr>
        <p:spPr>
          <a:xfrm>
            <a:off x="571500" y="1372521"/>
            <a:ext cx="1643063" cy="407194"/>
          </a:xfrm>
          <a:prstGeom prst="rect">
            <a:avLst/>
          </a:prstGeom>
          <a:solidFill>
            <a:srgbClr val="0047AB"/>
          </a:solidFill>
        </p:spPr>
      </p:sp>
      <p:sp>
        <p:nvSpPr>
          <p:cNvPr id="5" name="Text 2"/>
          <p:cNvSpPr/>
          <p:nvPr/>
        </p:nvSpPr>
        <p:spPr>
          <a:xfrm>
            <a:off x="571500" y="1372521"/>
            <a:ext cx="1643063" cy="407194"/>
          </a:xfrm>
          <a:prstGeom prst="rect">
            <a:avLst/>
          </a:prstGeom>
          <a:noFill/>
        </p:spPr>
        <p:txBody>
          <a:bodyPr wrap="square" lIns="127508" tIns="127508" rIns="127508" bIns="127508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5" b="1" dirty="0">
                <a:solidFill>
                  <a:srgbClr val="FFFFFF"/>
                </a:solidFill>
              </a:rPr>
              <a:t>痛點類別</a:t>
            </a:r>
            <a:endParaRPr lang="en-US" sz="985" dirty="0"/>
          </a:p>
        </p:txBody>
      </p:sp>
      <p:sp>
        <p:nvSpPr>
          <p:cNvPr id="6" name="Shape 3"/>
          <p:cNvSpPr/>
          <p:nvPr/>
        </p:nvSpPr>
        <p:spPr>
          <a:xfrm>
            <a:off x="2214563" y="1372521"/>
            <a:ext cx="3071813" cy="407194"/>
          </a:xfrm>
          <a:prstGeom prst="rect">
            <a:avLst/>
          </a:prstGeom>
          <a:solidFill>
            <a:srgbClr val="0047AB"/>
          </a:solidFill>
        </p:spPr>
      </p:sp>
      <p:sp>
        <p:nvSpPr>
          <p:cNvPr id="7" name="Text 4"/>
          <p:cNvSpPr/>
          <p:nvPr/>
        </p:nvSpPr>
        <p:spPr>
          <a:xfrm>
            <a:off x="2214563" y="1372521"/>
            <a:ext cx="3071813" cy="407194"/>
          </a:xfrm>
          <a:prstGeom prst="rect">
            <a:avLst/>
          </a:prstGeom>
          <a:noFill/>
        </p:spPr>
        <p:txBody>
          <a:bodyPr wrap="square" lIns="127508" tIns="127508" rIns="127508" bIns="127508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5" b="1" dirty="0">
                <a:solidFill>
                  <a:srgbClr val="FFFFFF"/>
                </a:solidFill>
              </a:rPr>
              <a:t>具體表現</a:t>
            </a:r>
            <a:endParaRPr lang="en-US" sz="985" dirty="0"/>
          </a:p>
        </p:txBody>
      </p:sp>
      <p:sp>
        <p:nvSpPr>
          <p:cNvPr id="8" name="Shape 5"/>
          <p:cNvSpPr/>
          <p:nvPr/>
        </p:nvSpPr>
        <p:spPr>
          <a:xfrm>
            <a:off x="5286375" y="1372521"/>
            <a:ext cx="3286125" cy="407194"/>
          </a:xfrm>
          <a:prstGeom prst="rect">
            <a:avLst/>
          </a:prstGeom>
          <a:solidFill>
            <a:srgbClr val="0047AB"/>
          </a:solidFill>
        </p:spPr>
      </p:sp>
      <p:sp>
        <p:nvSpPr>
          <p:cNvPr id="9" name="Text 6"/>
          <p:cNvSpPr/>
          <p:nvPr/>
        </p:nvSpPr>
        <p:spPr>
          <a:xfrm>
            <a:off x="5286375" y="1372521"/>
            <a:ext cx="3286125" cy="407194"/>
          </a:xfrm>
          <a:prstGeom prst="rect">
            <a:avLst/>
          </a:prstGeom>
          <a:noFill/>
        </p:spPr>
        <p:txBody>
          <a:bodyPr wrap="square" lIns="127508" tIns="127508" rIns="127508" bIns="127508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5" b="1" dirty="0">
                <a:solidFill>
                  <a:srgbClr val="FFFFFF"/>
                </a:solidFill>
              </a:rPr>
              <a:t>影響分析</a:t>
            </a:r>
            <a:endParaRPr lang="en-US" sz="985" dirty="0"/>
          </a:p>
        </p:txBody>
      </p:sp>
      <p:sp>
        <p:nvSpPr>
          <p:cNvPr id="10" name="Text 7"/>
          <p:cNvSpPr/>
          <p:nvPr/>
        </p:nvSpPr>
        <p:spPr>
          <a:xfrm>
            <a:off x="571500" y="1779715"/>
            <a:ext cx="1643063" cy="400748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785" b="1" dirty="0">
                <a:solidFill>
                  <a:srgbClr val="0047AB"/>
                </a:solidFill>
              </a:rPr>
              <a:t>數字素養落差</a:t>
            </a:r>
            <a:endParaRPr lang="en-US" sz="785" dirty="0"/>
          </a:p>
        </p:txBody>
      </p:sp>
      <p:sp>
        <p:nvSpPr>
          <p:cNvPr id="11" name="Text 8"/>
          <p:cNvSpPr/>
          <p:nvPr/>
        </p:nvSpPr>
        <p:spPr>
          <a:xfrm>
            <a:off x="2214563" y="1779715"/>
            <a:ext cx="3071813" cy="400748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5" dirty="0">
                <a:solidFill>
                  <a:srgbClr val="333333"/>
                </a:solidFill>
              </a:rPr>
              <a:t>居民數字素養呈現顯著的「金字塔」分層。</a:t>
            </a:r>
            <a:endParaRPr lang="en-US" sz="835" dirty="0"/>
          </a:p>
        </p:txBody>
      </p:sp>
      <p:sp>
        <p:nvSpPr>
          <p:cNvPr id="12" name="Text 9"/>
          <p:cNvSpPr/>
          <p:nvPr/>
        </p:nvSpPr>
        <p:spPr>
          <a:xfrm>
            <a:off x="5286375" y="1779715"/>
            <a:ext cx="3286125" cy="400748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5" dirty="0">
                <a:solidFill>
                  <a:srgbClr val="555555"/>
                </a:solidFill>
              </a:rPr>
              <a:t>基礎參差不齊導致統一推廣難度極大，難以制定通用課程。</a:t>
            </a:r>
            <a:endParaRPr lang="en-US" sz="835" dirty="0"/>
          </a:p>
        </p:txBody>
      </p:sp>
      <p:sp>
        <p:nvSpPr>
          <p:cNvPr id="13" name="Text 10"/>
          <p:cNvSpPr/>
          <p:nvPr/>
        </p:nvSpPr>
        <p:spPr>
          <a:xfrm>
            <a:off x="571500" y="2180462"/>
            <a:ext cx="1643063" cy="404320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785" b="1" dirty="0">
                <a:solidFill>
                  <a:srgbClr val="0047AB"/>
                </a:solidFill>
              </a:rPr>
              <a:t>長者技術門檻</a:t>
            </a:r>
            <a:endParaRPr lang="en-US" sz="785" dirty="0"/>
          </a:p>
        </p:txBody>
      </p:sp>
      <p:sp>
        <p:nvSpPr>
          <p:cNvPr id="14" name="Text 11"/>
          <p:cNvSpPr/>
          <p:nvPr/>
        </p:nvSpPr>
        <p:spPr>
          <a:xfrm>
            <a:off x="2321719" y="2303692"/>
            <a:ext cx="258319" cy="1553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5" dirty="0">
                <a:solidFill>
                  <a:srgbClr val="333333"/>
                </a:solidFill>
              </a:rPr>
              <a:t>高達</a:t>
            </a:r>
            <a:endParaRPr lang="en-US" sz="835" dirty="0"/>
          </a:p>
        </p:txBody>
      </p:sp>
      <p:sp>
        <p:nvSpPr>
          <p:cNvPr id="15" name="Text 12"/>
          <p:cNvSpPr/>
          <p:nvPr/>
        </p:nvSpPr>
        <p:spPr>
          <a:xfrm>
            <a:off x="2580038" y="2303692"/>
            <a:ext cx="230777" cy="1553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785" b="1" dirty="0">
                <a:solidFill>
                  <a:srgbClr val="D4AF37"/>
                </a:solidFill>
              </a:rPr>
              <a:t>55%</a:t>
            </a:r>
            <a:endParaRPr lang="en-US" sz="785" dirty="0"/>
          </a:p>
        </p:txBody>
      </p:sp>
      <p:sp>
        <p:nvSpPr>
          <p:cNvPr id="16" name="Text 13"/>
          <p:cNvSpPr/>
          <p:nvPr/>
        </p:nvSpPr>
        <p:spPr>
          <a:xfrm>
            <a:off x="2810814" y="2303692"/>
            <a:ext cx="1972819" cy="1553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5" dirty="0">
                <a:solidFill>
                  <a:srgbClr val="333333"/>
                </a:solidFill>
              </a:rPr>
              <a:t>的長者表示不懂上網或缺乏基本技能。</a:t>
            </a:r>
            <a:endParaRPr lang="en-US" sz="835" dirty="0"/>
          </a:p>
        </p:txBody>
      </p:sp>
      <p:sp>
        <p:nvSpPr>
          <p:cNvPr id="17" name="Text 14"/>
          <p:cNvSpPr/>
          <p:nvPr/>
        </p:nvSpPr>
        <p:spPr>
          <a:xfrm>
            <a:off x="5286375" y="2180462"/>
            <a:ext cx="3286125" cy="404320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5" dirty="0">
                <a:solidFill>
                  <a:srgbClr val="555555"/>
                </a:solidFill>
              </a:rPr>
              <a:t>數字鴻溝嚴重，長者群體存在強烈的畏難情緒與技術排斥。</a:t>
            </a:r>
            <a:endParaRPr lang="en-US" sz="835" dirty="0"/>
          </a:p>
        </p:txBody>
      </p:sp>
      <p:sp>
        <p:nvSpPr>
          <p:cNvPr id="18" name="Text 15"/>
          <p:cNvSpPr/>
          <p:nvPr/>
        </p:nvSpPr>
        <p:spPr>
          <a:xfrm>
            <a:off x="571500" y="2584782"/>
            <a:ext cx="1643063" cy="404320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785" b="1" dirty="0">
                <a:solidFill>
                  <a:srgbClr val="0047AB"/>
                </a:solidFill>
              </a:rPr>
              <a:t>在地教材匱乏</a:t>
            </a:r>
            <a:endParaRPr lang="en-US" sz="785" dirty="0"/>
          </a:p>
        </p:txBody>
      </p:sp>
      <p:sp>
        <p:nvSpPr>
          <p:cNvPr id="19" name="Text 16"/>
          <p:cNvSpPr/>
          <p:nvPr/>
        </p:nvSpPr>
        <p:spPr>
          <a:xfrm>
            <a:off x="2214563" y="2584782"/>
            <a:ext cx="3071813" cy="404320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5" dirty="0">
                <a:solidFill>
                  <a:srgbClr val="333333"/>
                </a:solidFill>
              </a:rPr>
              <a:t>缺乏結合澳門文旅、商貿等實際場景的教材。</a:t>
            </a:r>
            <a:endParaRPr lang="en-US" sz="835" dirty="0"/>
          </a:p>
        </p:txBody>
      </p:sp>
      <p:sp>
        <p:nvSpPr>
          <p:cNvPr id="20" name="Text 17"/>
          <p:cNvSpPr/>
          <p:nvPr/>
        </p:nvSpPr>
        <p:spPr>
          <a:xfrm>
            <a:off x="5286375" y="2584782"/>
            <a:ext cx="3286125" cy="404320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5" dirty="0">
                <a:solidFill>
                  <a:srgbClr val="555555"/>
                </a:solidFill>
              </a:rPr>
              <a:t>內容過於理論化，難以引起本地居民共鳴，學習動機不足。</a:t>
            </a:r>
            <a:endParaRPr lang="en-US" sz="835" dirty="0"/>
          </a:p>
        </p:txBody>
      </p:sp>
      <p:sp>
        <p:nvSpPr>
          <p:cNvPr id="21" name="Text 18"/>
          <p:cNvSpPr/>
          <p:nvPr/>
        </p:nvSpPr>
        <p:spPr>
          <a:xfrm>
            <a:off x="571500" y="2989101"/>
            <a:ext cx="1643063" cy="587183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785" b="1" dirty="0">
                <a:solidFill>
                  <a:srgbClr val="0047AB"/>
                </a:solidFill>
              </a:rPr>
              <a:t>技術更新過快</a:t>
            </a:r>
            <a:endParaRPr lang="en-US" sz="785" dirty="0"/>
          </a:p>
        </p:txBody>
      </p:sp>
      <p:sp>
        <p:nvSpPr>
          <p:cNvPr id="22" name="Text 19"/>
          <p:cNvSpPr/>
          <p:nvPr/>
        </p:nvSpPr>
        <p:spPr>
          <a:xfrm>
            <a:off x="2214563" y="2989101"/>
            <a:ext cx="3071813" cy="587183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5" dirty="0">
                <a:solidFill>
                  <a:srgbClr val="333333"/>
                </a:solidFill>
              </a:rPr>
              <a:t>AI技術迭代速度遠超課程研發與出版週期。</a:t>
            </a:r>
            <a:endParaRPr lang="en-US" sz="835" dirty="0"/>
          </a:p>
        </p:txBody>
      </p:sp>
      <p:sp>
        <p:nvSpPr>
          <p:cNvPr id="23" name="Text 20"/>
          <p:cNvSpPr/>
          <p:nvPr/>
        </p:nvSpPr>
        <p:spPr>
          <a:xfrm>
            <a:off x="5286375" y="2989101"/>
            <a:ext cx="3286125" cy="587183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5" dirty="0">
                <a:solidFill>
                  <a:srgbClr val="555555"/>
                </a:solidFill>
              </a:rPr>
              <a:t>教材面臨「一出版即過時」的尷尬境地，教學內容與實務脫節。</a:t>
            </a:r>
            <a:endParaRPr lang="en-US" sz="835" dirty="0"/>
          </a:p>
        </p:txBody>
      </p:sp>
      <p:sp>
        <p:nvSpPr>
          <p:cNvPr id="24" name="Text 21"/>
          <p:cNvSpPr/>
          <p:nvPr/>
        </p:nvSpPr>
        <p:spPr>
          <a:xfrm>
            <a:off x="571500" y="3576284"/>
            <a:ext cx="1643063" cy="404320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785" b="1" dirty="0">
                <a:solidFill>
                  <a:srgbClr val="0047AB"/>
                </a:solidFill>
              </a:rPr>
              <a:t>教學模式轉型</a:t>
            </a:r>
            <a:endParaRPr lang="en-US" sz="785" dirty="0"/>
          </a:p>
        </p:txBody>
      </p:sp>
      <p:sp>
        <p:nvSpPr>
          <p:cNvPr id="25" name="Text 22"/>
          <p:cNvSpPr/>
          <p:nvPr/>
        </p:nvSpPr>
        <p:spPr>
          <a:xfrm>
            <a:off x="2214563" y="3576284"/>
            <a:ext cx="3071813" cy="404320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5" dirty="0">
                <a:solidFill>
                  <a:srgbClr val="333333"/>
                </a:solidFill>
              </a:rPr>
              <a:t>教師需從「知識傳遞者」轉向「學習引導者」。</a:t>
            </a:r>
            <a:endParaRPr lang="en-US" sz="835" dirty="0"/>
          </a:p>
        </p:txBody>
      </p:sp>
      <p:sp>
        <p:nvSpPr>
          <p:cNvPr id="26" name="Text 23"/>
          <p:cNvSpPr/>
          <p:nvPr/>
        </p:nvSpPr>
        <p:spPr>
          <a:xfrm>
            <a:off x="5286375" y="3576284"/>
            <a:ext cx="3286125" cy="404320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5" dirty="0">
                <a:solidFill>
                  <a:srgbClr val="555555"/>
                </a:solidFill>
              </a:rPr>
              <a:t>傳統教學模式轉型緩慢，教師面臨技術與心理的雙重壓力。</a:t>
            </a:r>
            <a:endParaRPr lang="en-US" sz="83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713510"/>
            <a:ext cx="8001000" cy="37326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810" b="1" dirty="0">
                <a:solidFill>
                  <a:srgbClr val="0047AB"/>
                </a:solidFill>
              </a:rPr>
              <a:t>核心痛點分析 (二)：認知與心理的深層障礙</a:t>
            </a:r>
            <a:endParaRPr lang="en-US" sz="1810" dirty="0"/>
          </a:p>
        </p:txBody>
      </p:sp>
      <p:sp>
        <p:nvSpPr>
          <p:cNvPr id="4" name="Shape 1"/>
          <p:cNvSpPr/>
          <p:nvPr/>
        </p:nvSpPr>
        <p:spPr>
          <a:xfrm>
            <a:off x="571500" y="1372521"/>
            <a:ext cx="1643063" cy="407194"/>
          </a:xfrm>
          <a:prstGeom prst="rect">
            <a:avLst/>
          </a:prstGeom>
          <a:solidFill>
            <a:srgbClr val="0047AB"/>
          </a:solidFill>
        </p:spPr>
      </p:sp>
      <p:sp>
        <p:nvSpPr>
          <p:cNvPr id="5" name="Text 2"/>
          <p:cNvSpPr/>
          <p:nvPr/>
        </p:nvSpPr>
        <p:spPr>
          <a:xfrm>
            <a:off x="571500" y="1372521"/>
            <a:ext cx="1643063" cy="407194"/>
          </a:xfrm>
          <a:prstGeom prst="rect">
            <a:avLst/>
          </a:prstGeom>
          <a:noFill/>
        </p:spPr>
        <p:txBody>
          <a:bodyPr wrap="square" lIns="127508" tIns="127508" rIns="127508" bIns="127508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5" b="1" dirty="0">
                <a:solidFill>
                  <a:srgbClr val="FFFFFF"/>
                </a:solidFill>
              </a:rPr>
              <a:t>痛點類別</a:t>
            </a:r>
            <a:endParaRPr lang="en-US" sz="985" dirty="0"/>
          </a:p>
        </p:txBody>
      </p:sp>
      <p:sp>
        <p:nvSpPr>
          <p:cNvPr id="6" name="Shape 3"/>
          <p:cNvSpPr/>
          <p:nvPr/>
        </p:nvSpPr>
        <p:spPr>
          <a:xfrm>
            <a:off x="2214563" y="1372521"/>
            <a:ext cx="3071813" cy="407194"/>
          </a:xfrm>
          <a:prstGeom prst="rect">
            <a:avLst/>
          </a:prstGeom>
          <a:solidFill>
            <a:srgbClr val="0047AB"/>
          </a:solidFill>
        </p:spPr>
      </p:sp>
      <p:sp>
        <p:nvSpPr>
          <p:cNvPr id="7" name="Text 4"/>
          <p:cNvSpPr/>
          <p:nvPr/>
        </p:nvSpPr>
        <p:spPr>
          <a:xfrm>
            <a:off x="2214563" y="1372521"/>
            <a:ext cx="3071813" cy="407194"/>
          </a:xfrm>
          <a:prstGeom prst="rect">
            <a:avLst/>
          </a:prstGeom>
          <a:noFill/>
        </p:spPr>
        <p:txBody>
          <a:bodyPr wrap="square" lIns="127508" tIns="127508" rIns="127508" bIns="127508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5" b="1" dirty="0">
                <a:solidFill>
                  <a:srgbClr val="FFFFFF"/>
                </a:solidFill>
              </a:rPr>
              <a:t>具體表現</a:t>
            </a:r>
            <a:endParaRPr lang="en-US" sz="985" dirty="0"/>
          </a:p>
        </p:txBody>
      </p:sp>
      <p:sp>
        <p:nvSpPr>
          <p:cNvPr id="8" name="Shape 5"/>
          <p:cNvSpPr/>
          <p:nvPr/>
        </p:nvSpPr>
        <p:spPr>
          <a:xfrm>
            <a:off x="5286375" y="1372521"/>
            <a:ext cx="3286125" cy="407194"/>
          </a:xfrm>
          <a:prstGeom prst="rect">
            <a:avLst/>
          </a:prstGeom>
          <a:solidFill>
            <a:srgbClr val="0047AB"/>
          </a:solidFill>
        </p:spPr>
      </p:sp>
      <p:sp>
        <p:nvSpPr>
          <p:cNvPr id="9" name="Text 6"/>
          <p:cNvSpPr/>
          <p:nvPr/>
        </p:nvSpPr>
        <p:spPr>
          <a:xfrm>
            <a:off x="5286375" y="1372521"/>
            <a:ext cx="3286125" cy="407194"/>
          </a:xfrm>
          <a:prstGeom prst="rect">
            <a:avLst/>
          </a:prstGeom>
          <a:noFill/>
        </p:spPr>
        <p:txBody>
          <a:bodyPr wrap="square" lIns="127508" tIns="127508" rIns="127508" bIns="127508" rtlCol="0" anchor="ctr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5" b="1" dirty="0">
                <a:solidFill>
                  <a:srgbClr val="FFFFFF"/>
                </a:solidFill>
              </a:rPr>
              <a:t>影響分析</a:t>
            </a:r>
            <a:endParaRPr lang="en-US" sz="985" dirty="0"/>
          </a:p>
        </p:txBody>
      </p:sp>
      <p:sp>
        <p:nvSpPr>
          <p:cNvPr id="10" name="Text 7"/>
          <p:cNvSpPr/>
          <p:nvPr/>
        </p:nvSpPr>
        <p:spPr>
          <a:xfrm>
            <a:off x="571500" y="1779715"/>
            <a:ext cx="1643063" cy="583611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785" b="1" dirty="0">
                <a:solidFill>
                  <a:srgbClr val="0047AB"/>
                </a:solidFill>
              </a:rPr>
              <a:t>資源分佈不均</a:t>
            </a:r>
            <a:endParaRPr lang="en-US" sz="785" dirty="0"/>
          </a:p>
        </p:txBody>
      </p:sp>
      <p:sp>
        <p:nvSpPr>
          <p:cNvPr id="11" name="Text 8"/>
          <p:cNvSpPr/>
          <p:nvPr/>
        </p:nvSpPr>
        <p:spPr>
          <a:xfrm>
            <a:off x="2214563" y="1779715"/>
            <a:ext cx="3071813" cy="583611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5" dirty="0">
                <a:solidFill>
                  <a:srgbClr val="333333"/>
                </a:solidFill>
              </a:rPr>
              <a:t>不同學校間的硬體建設與師資力量存在規模差異。</a:t>
            </a:r>
            <a:endParaRPr lang="en-US" sz="835" dirty="0"/>
          </a:p>
        </p:txBody>
      </p:sp>
      <p:sp>
        <p:nvSpPr>
          <p:cNvPr id="12" name="Text 9"/>
          <p:cNvSpPr/>
          <p:nvPr/>
        </p:nvSpPr>
        <p:spPr>
          <a:xfrm>
            <a:off x="5286375" y="1779715"/>
            <a:ext cx="3286125" cy="583611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5" dirty="0">
                <a:solidFill>
                  <a:srgbClr val="555555"/>
                </a:solidFill>
              </a:rPr>
              <a:t>難以實現全澳教育資源的均衡配置，加劇校際間的數字鴻溝。</a:t>
            </a:r>
            <a:endParaRPr lang="en-US" sz="835" dirty="0"/>
          </a:p>
        </p:txBody>
      </p:sp>
      <p:sp>
        <p:nvSpPr>
          <p:cNvPr id="13" name="Text 10"/>
          <p:cNvSpPr/>
          <p:nvPr/>
        </p:nvSpPr>
        <p:spPr>
          <a:xfrm>
            <a:off x="571500" y="2363326"/>
            <a:ext cx="1643063" cy="587183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785" b="1" dirty="0">
                <a:solidFill>
                  <a:srgbClr val="0047AB"/>
                </a:solidFill>
              </a:rPr>
              <a:t>獨立思考憂慮</a:t>
            </a:r>
            <a:endParaRPr lang="en-US" sz="785" dirty="0"/>
          </a:p>
        </p:txBody>
      </p:sp>
      <p:sp>
        <p:nvSpPr>
          <p:cNvPr id="14" name="Text 11"/>
          <p:cNvSpPr/>
          <p:nvPr/>
        </p:nvSpPr>
        <p:spPr>
          <a:xfrm>
            <a:off x="2214563" y="2363326"/>
            <a:ext cx="3071813" cy="587183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5" dirty="0">
                <a:solidFill>
                  <a:srgbClr val="333333"/>
                </a:solidFill>
              </a:rPr>
              <a:t>擔心過度依賴生成式 AI 會削弱學生的解難能力。</a:t>
            </a:r>
            <a:endParaRPr lang="en-US" sz="835" dirty="0"/>
          </a:p>
        </p:txBody>
      </p:sp>
      <p:sp>
        <p:nvSpPr>
          <p:cNvPr id="15" name="Text 12"/>
          <p:cNvSpPr/>
          <p:nvPr/>
        </p:nvSpPr>
        <p:spPr>
          <a:xfrm>
            <a:off x="5286375" y="2363326"/>
            <a:ext cx="3286125" cy="587183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5" dirty="0">
                <a:solidFill>
                  <a:srgbClr val="555555"/>
                </a:solidFill>
              </a:rPr>
              <a:t>教育界對技術應用的邊界存在規範化需求，確保教育本質不受影響。</a:t>
            </a:r>
            <a:endParaRPr lang="en-US" sz="835" dirty="0"/>
          </a:p>
        </p:txBody>
      </p:sp>
      <p:sp>
        <p:nvSpPr>
          <p:cNvPr id="16" name="Text 13"/>
          <p:cNvSpPr/>
          <p:nvPr/>
        </p:nvSpPr>
        <p:spPr>
          <a:xfrm>
            <a:off x="571500" y="2950508"/>
            <a:ext cx="1643063" cy="587183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785" b="1" dirty="0">
                <a:solidFill>
                  <a:srgbClr val="0047AB"/>
                </a:solidFill>
              </a:rPr>
              <a:t>倫理與安全</a:t>
            </a:r>
            <a:endParaRPr lang="en-US" sz="785" dirty="0"/>
          </a:p>
        </p:txBody>
      </p:sp>
      <p:sp>
        <p:nvSpPr>
          <p:cNvPr id="17" name="Text 14"/>
          <p:cNvSpPr/>
          <p:nvPr/>
        </p:nvSpPr>
        <p:spPr>
          <a:xfrm>
            <a:off x="2214563" y="2950508"/>
            <a:ext cx="3071813" cy="587183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5" dirty="0">
                <a:solidFill>
                  <a:srgbClr val="333333"/>
                </a:solidFill>
              </a:rPr>
              <a:t>Deepfake、隱私洩露及假訊息引發社會不安。</a:t>
            </a:r>
            <a:endParaRPr lang="en-US" sz="835" dirty="0"/>
          </a:p>
        </p:txBody>
      </p:sp>
      <p:sp>
        <p:nvSpPr>
          <p:cNvPr id="18" name="Text 15"/>
          <p:cNvSpPr/>
          <p:nvPr/>
        </p:nvSpPr>
        <p:spPr>
          <a:xfrm>
            <a:off x="5286375" y="2950508"/>
            <a:ext cx="3286125" cy="587183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5" dirty="0">
                <a:solidFill>
                  <a:srgbClr val="555555"/>
                </a:solidFill>
              </a:rPr>
              <a:t>公眾對技術風險的焦慮制約了 AI 的深度普及，需建立完善倫理框架。</a:t>
            </a:r>
            <a:endParaRPr lang="en-US" sz="835" dirty="0"/>
          </a:p>
        </p:txBody>
      </p:sp>
      <p:sp>
        <p:nvSpPr>
          <p:cNvPr id="19" name="Text 16"/>
          <p:cNvSpPr/>
          <p:nvPr/>
        </p:nvSpPr>
        <p:spPr>
          <a:xfrm>
            <a:off x="571500" y="3537691"/>
            <a:ext cx="1643063" cy="587183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785" b="1" dirty="0">
                <a:solidFill>
                  <a:srgbClr val="0047AB"/>
                </a:solidFill>
              </a:rPr>
              <a:t>職業關聯薄弱</a:t>
            </a:r>
            <a:endParaRPr lang="en-US" sz="785" dirty="0"/>
          </a:p>
        </p:txBody>
      </p:sp>
      <p:sp>
        <p:nvSpPr>
          <p:cNvPr id="20" name="Text 17"/>
          <p:cNvSpPr/>
          <p:nvPr/>
        </p:nvSpPr>
        <p:spPr>
          <a:xfrm>
            <a:off x="2214563" y="3537691"/>
            <a:ext cx="3071813" cy="587183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5" dirty="0">
                <a:solidFill>
                  <a:srgbClr val="333333"/>
                </a:solidFill>
              </a:rPr>
              <a:t>居民對 AI 賦能職業發展的具體路徑認知不足。</a:t>
            </a:r>
            <a:endParaRPr lang="en-US" sz="835" dirty="0"/>
          </a:p>
        </p:txBody>
      </p:sp>
      <p:sp>
        <p:nvSpPr>
          <p:cNvPr id="21" name="Text 18"/>
          <p:cNvSpPr/>
          <p:nvPr/>
        </p:nvSpPr>
        <p:spPr>
          <a:xfrm>
            <a:off x="5286375" y="3537691"/>
            <a:ext cx="3286125" cy="587183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5" dirty="0">
                <a:solidFill>
                  <a:srgbClr val="555555"/>
                </a:solidFill>
              </a:rPr>
              <a:t>學習動力局限於基礎應用，缺乏深層驅動力，難以轉化為生產力。</a:t>
            </a:r>
            <a:endParaRPr lang="en-US" sz="835" dirty="0"/>
          </a:p>
        </p:txBody>
      </p:sp>
      <p:sp>
        <p:nvSpPr>
          <p:cNvPr id="22" name="Text 19"/>
          <p:cNvSpPr/>
          <p:nvPr/>
        </p:nvSpPr>
        <p:spPr>
          <a:xfrm>
            <a:off x="571500" y="4124874"/>
            <a:ext cx="1643063" cy="587183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785" b="1" dirty="0">
                <a:solidFill>
                  <a:srgbClr val="0047AB"/>
                </a:solidFill>
              </a:rPr>
              <a:t>就業排斥心理</a:t>
            </a:r>
            <a:endParaRPr lang="en-US" sz="785" dirty="0"/>
          </a:p>
        </p:txBody>
      </p:sp>
      <p:sp>
        <p:nvSpPr>
          <p:cNvPr id="23" name="Text 20"/>
          <p:cNvSpPr/>
          <p:nvPr/>
        </p:nvSpPr>
        <p:spPr>
          <a:xfrm>
            <a:off x="2214563" y="4124874"/>
            <a:ext cx="3071813" cy="587183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5" dirty="0">
                <a:solidFill>
                  <a:srgbClr val="333333"/>
                </a:solidFill>
              </a:rPr>
              <a:t>部分市民擔心 AI 會取代普通人的就業機會。</a:t>
            </a:r>
            <a:endParaRPr lang="en-US" sz="835" dirty="0"/>
          </a:p>
        </p:txBody>
      </p:sp>
      <p:sp>
        <p:nvSpPr>
          <p:cNvPr id="24" name="Text 21"/>
          <p:cNvSpPr/>
          <p:nvPr/>
        </p:nvSpPr>
        <p:spPr>
          <a:xfrm>
            <a:off x="5286375" y="4124874"/>
            <a:ext cx="3286125" cy="587183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5" dirty="0">
                <a:solidFill>
                  <a:srgbClr val="555555"/>
                </a:solidFill>
              </a:rPr>
              <a:t>心理防線成為全民普及過程中的隱形阻力，需透過教育引導化解焦慮。</a:t>
            </a:r>
            <a:endParaRPr lang="en-US" sz="83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713510"/>
            <a:ext cx="4514850" cy="37326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810" b="1" dirty="0">
                <a:solidFill>
                  <a:srgbClr val="0047AB"/>
                </a:solidFill>
              </a:rPr>
              <a:t>解決方案：五方聯動的協同模式</a:t>
            </a:r>
            <a:endParaRPr lang="en-US" sz="1810" dirty="0"/>
          </a:p>
        </p:txBody>
      </p:sp>
      <p:sp>
        <p:nvSpPr>
          <p:cNvPr id="4" name="Text 1"/>
          <p:cNvSpPr/>
          <p:nvPr/>
        </p:nvSpPr>
        <p:spPr>
          <a:xfrm>
            <a:off x="571500" y="1301083"/>
            <a:ext cx="4514850" cy="41143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940" dirty="0">
                <a:solidFill>
                  <a:srgbClr val="555555"/>
                </a:solidFill>
              </a:rPr>
              <a:t>構建「產、官、學、研、社」聯動體系，是解決澳門AI科普痛點、打造可持續生態的核心路徑。</a:t>
            </a:r>
            <a:endParaRPr lang="en-US" sz="940" dirty="0"/>
          </a:p>
        </p:txBody>
      </p:sp>
      <p:sp>
        <p:nvSpPr>
          <p:cNvPr id="5" name="Shape 2"/>
          <p:cNvSpPr/>
          <p:nvPr/>
        </p:nvSpPr>
        <p:spPr>
          <a:xfrm>
            <a:off x="571500" y="1926831"/>
            <a:ext cx="285750" cy="285750"/>
          </a:xfrm>
          <a:prstGeom prst="rect">
            <a:avLst/>
          </a:prstGeom>
          <a:solidFill>
            <a:srgbClr val="0047AB"/>
          </a:solidFill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25" y="2012556"/>
            <a:ext cx="114300" cy="1143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000125" y="1926831"/>
            <a:ext cx="4086225" cy="18930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0047AB"/>
                </a:solidFill>
              </a:rPr>
              <a:t>教青局 (DSEDJ)</a:t>
            </a:r>
            <a:endParaRPr lang="en-US" sz="885" dirty="0"/>
          </a:p>
        </p:txBody>
      </p:sp>
      <p:sp>
        <p:nvSpPr>
          <p:cNvPr id="8" name="Text 4"/>
          <p:cNvSpPr/>
          <p:nvPr/>
        </p:nvSpPr>
        <p:spPr>
          <a:xfrm>
            <a:off x="1000125" y="2151859"/>
            <a:ext cx="4086225" cy="16000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835" dirty="0">
                <a:solidFill>
                  <a:srgbClr val="666666"/>
                </a:solidFill>
              </a:rPr>
              <a:t>發揮政策引導作用，提供課程認可、</a:t>
            </a:r>
            <a:r>
              <a:rPr lang="en-US" sz="785" b="1" dirty="0">
                <a:solidFill>
                  <a:srgbClr val="D4AF37"/>
                </a:solidFill>
              </a:rPr>
              <a:t>專項資金支持</a:t>
            </a:r>
            <a:r>
              <a:rPr lang="en-US" sz="835" dirty="0">
                <a:solidFill>
                  <a:srgbClr val="666666"/>
                </a:solidFill>
              </a:rPr>
              <a:t>及教育資源整合。</a:t>
            </a:r>
            <a:endParaRPr lang="en-US" sz="835" dirty="0"/>
          </a:p>
        </p:txBody>
      </p:sp>
      <p:sp>
        <p:nvSpPr>
          <p:cNvPr id="9" name="Shape 5"/>
          <p:cNvSpPr/>
          <p:nvPr/>
        </p:nvSpPr>
        <p:spPr>
          <a:xfrm>
            <a:off x="571500" y="2454743"/>
            <a:ext cx="285750" cy="285750"/>
          </a:xfrm>
          <a:prstGeom prst="rect">
            <a:avLst/>
          </a:prstGeom>
          <a:solidFill>
            <a:srgbClr val="0047AB"/>
          </a:solidFill>
        </p:spPr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25" y="2540468"/>
            <a:ext cx="114300" cy="11430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000125" y="2454743"/>
            <a:ext cx="4086225" cy="18930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0047AB"/>
                </a:solidFill>
              </a:rPr>
              <a:t>ECI (國際數字經濟創新組織)</a:t>
            </a:r>
            <a:endParaRPr lang="en-US" sz="885" dirty="0"/>
          </a:p>
        </p:txBody>
      </p:sp>
      <p:sp>
        <p:nvSpPr>
          <p:cNvPr id="12" name="Text 7"/>
          <p:cNvSpPr/>
          <p:nvPr/>
        </p:nvSpPr>
        <p:spPr>
          <a:xfrm>
            <a:off x="1000125" y="2679771"/>
            <a:ext cx="4086225" cy="16000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835" dirty="0">
                <a:solidFill>
                  <a:srgbClr val="666666"/>
                </a:solidFill>
              </a:rPr>
              <a:t>引入國際標準、全球案例庫及頂尖專家智庫，確保科普內容的</a:t>
            </a:r>
            <a:r>
              <a:rPr lang="en-US" sz="785" b="1" dirty="0">
                <a:solidFill>
                  <a:srgbClr val="D4AF37"/>
                </a:solidFill>
              </a:rPr>
              <a:t>國際視野</a:t>
            </a:r>
            <a:r>
              <a:rPr lang="en-US" sz="835" dirty="0">
                <a:solidFill>
                  <a:srgbClr val="666666"/>
                </a:solidFill>
              </a:rPr>
              <a:t>。</a:t>
            </a:r>
            <a:endParaRPr lang="en-US" sz="835" dirty="0"/>
          </a:p>
        </p:txBody>
      </p:sp>
      <p:sp>
        <p:nvSpPr>
          <p:cNvPr id="13" name="Shape 8"/>
          <p:cNvSpPr/>
          <p:nvPr/>
        </p:nvSpPr>
        <p:spPr>
          <a:xfrm>
            <a:off x="571500" y="2982655"/>
            <a:ext cx="285750" cy="285750"/>
          </a:xfrm>
          <a:prstGeom prst="rect">
            <a:avLst/>
          </a:prstGeom>
          <a:solidFill>
            <a:srgbClr val="0047AB"/>
          </a:solidFill>
        </p:spPr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225" y="3068380"/>
            <a:ext cx="114300" cy="11430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000125" y="2982655"/>
            <a:ext cx="4086225" cy="18930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0047AB"/>
                </a:solidFill>
              </a:rPr>
              <a:t>粵港澳大灣區電子商會</a:t>
            </a:r>
            <a:endParaRPr lang="en-US" sz="885" dirty="0"/>
          </a:p>
        </p:txBody>
      </p:sp>
      <p:sp>
        <p:nvSpPr>
          <p:cNvPr id="16" name="Text 10"/>
          <p:cNvSpPr/>
          <p:nvPr/>
        </p:nvSpPr>
        <p:spPr>
          <a:xfrm>
            <a:off x="1000125" y="3207683"/>
            <a:ext cx="4086225" cy="16000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835" dirty="0">
                <a:solidFill>
                  <a:srgbClr val="666666"/>
                </a:solidFill>
              </a:rPr>
              <a:t>負責課程設計、資源橋接及產業對接，確保內容的</a:t>
            </a:r>
            <a:r>
              <a:rPr lang="en-US" sz="785" b="1" dirty="0">
                <a:solidFill>
                  <a:srgbClr val="D4AF37"/>
                </a:solidFill>
              </a:rPr>
              <a:t>實戰性與在地化</a:t>
            </a:r>
            <a:r>
              <a:rPr lang="en-US" sz="835" dirty="0">
                <a:solidFill>
                  <a:srgbClr val="666666"/>
                </a:solidFill>
              </a:rPr>
              <a:t>。</a:t>
            </a:r>
            <a:endParaRPr lang="en-US" sz="835" dirty="0"/>
          </a:p>
        </p:txBody>
      </p:sp>
      <p:sp>
        <p:nvSpPr>
          <p:cNvPr id="17" name="Shape 11"/>
          <p:cNvSpPr/>
          <p:nvPr/>
        </p:nvSpPr>
        <p:spPr>
          <a:xfrm>
            <a:off x="571500" y="3510567"/>
            <a:ext cx="285750" cy="285750"/>
          </a:xfrm>
          <a:prstGeom prst="rect">
            <a:avLst/>
          </a:prstGeom>
          <a:solidFill>
            <a:srgbClr val="0047AB"/>
          </a:solidFill>
        </p:spPr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938" y="3596292"/>
            <a:ext cx="142875" cy="11430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1000125" y="3510567"/>
            <a:ext cx="4086225" cy="18930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0047AB"/>
                </a:solidFill>
              </a:rPr>
              <a:t>澳門本地社團</a:t>
            </a:r>
            <a:endParaRPr lang="en-US" sz="885" dirty="0"/>
          </a:p>
        </p:txBody>
      </p:sp>
      <p:sp>
        <p:nvSpPr>
          <p:cNvPr id="20" name="Text 13"/>
          <p:cNvSpPr/>
          <p:nvPr/>
        </p:nvSpPr>
        <p:spPr>
          <a:xfrm>
            <a:off x="1000125" y="3735595"/>
            <a:ext cx="4086225" cy="16000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835" dirty="0">
                <a:solidFill>
                  <a:srgbClr val="666666"/>
                </a:solidFill>
              </a:rPr>
              <a:t>利用基層網絡優勢，提供場地並動員長者與居民參與，建立</a:t>
            </a:r>
            <a:r>
              <a:rPr lang="en-US" sz="785" b="1" dirty="0">
                <a:solidFill>
                  <a:srgbClr val="D4AF37"/>
                </a:solidFill>
              </a:rPr>
              <a:t>情感紐帶</a:t>
            </a:r>
            <a:r>
              <a:rPr lang="en-US" sz="835" dirty="0">
                <a:solidFill>
                  <a:srgbClr val="666666"/>
                </a:solidFill>
              </a:rPr>
              <a:t>。</a:t>
            </a:r>
            <a:endParaRPr lang="en-US" sz="835" dirty="0"/>
          </a:p>
        </p:txBody>
      </p:sp>
      <p:sp>
        <p:nvSpPr>
          <p:cNvPr id="21" name="Shape 14"/>
          <p:cNvSpPr/>
          <p:nvPr/>
        </p:nvSpPr>
        <p:spPr>
          <a:xfrm>
            <a:off x="571500" y="4038479"/>
            <a:ext cx="285750" cy="285750"/>
          </a:xfrm>
          <a:prstGeom prst="rect">
            <a:avLst/>
          </a:prstGeom>
          <a:solidFill>
            <a:srgbClr val="0047AB"/>
          </a:solidFill>
        </p:spPr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225" y="4124204"/>
            <a:ext cx="114300" cy="114300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1000125" y="4038479"/>
            <a:ext cx="4086225" cy="18930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0047AB"/>
                </a:solidFill>
              </a:rPr>
              <a:t>澳門居民</a:t>
            </a:r>
            <a:endParaRPr lang="en-US" sz="885" dirty="0"/>
          </a:p>
        </p:txBody>
      </p:sp>
      <p:sp>
        <p:nvSpPr>
          <p:cNvPr id="24" name="Text 16"/>
          <p:cNvSpPr/>
          <p:nvPr/>
        </p:nvSpPr>
        <p:spPr>
          <a:xfrm>
            <a:off x="1000125" y="4263507"/>
            <a:ext cx="4086225" cy="16000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835" dirty="0">
                <a:solidFill>
                  <a:srgbClr val="666666"/>
                </a:solidFill>
              </a:rPr>
              <a:t>作為參與主體，通過學習提升技能，實現自我價值並</a:t>
            </a:r>
            <a:r>
              <a:rPr lang="en-US" sz="785" b="1" dirty="0">
                <a:solidFill>
                  <a:srgbClr val="D4AF37"/>
                </a:solidFill>
              </a:rPr>
              <a:t>反哺社區</a:t>
            </a:r>
            <a:r>
              <a:rPr lang="en-US" sz="835" dirty="0">
                <a:solidFill>
                  <a:srgbClr val="666666"/>
                </a:solidFill>
              </a:rPr>
              <a:t>。</a:t>
            </a:r>
            <a:endParaRPr lang="en-US" sz="835" dirty="0"/>
          </a:p>
        </p:txBody>
      </p:sp>
      <p:pic>
        <p:nvPicPr>
          <p:cNvPr id="25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3513" y="500063"/>
            <a:ext cx="3457575" cy="34575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713510"/>
            <a:ext cx="8001000" cy="37326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810" b="1" dirty="0">
                <a:solidFill>
                  <a:srgbClr val="0047AB"/>
                </a:solidFill>
              </a:rPr>
              <a:t>粵港澳大灣區電子商會的角色與行動</a:t>
            </a:r>
            <a:endParaRPr lang="en-US" sz="1810" dirty="0"/>
          </a:p>
        </p:txBody>
      </p:sp>
      <p:sp>
        <p:nvSpPr>
          <p:cNvPr id="4" name="Text 1"/>
          <p:cNvSpPr/>
          <p:nvPr/>
        </p:nvSpPr>
        <p:spPr>
          <a:xfrm>
            <a:off x="571500" y="1443958"/>
            <a:ext cx="261528" cy="31253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05" dirty="0">
                <a:solidFill>
                  <a:srgbClr val="D4AF37"/>
                </a:solidFill>
              </a:rPr>
              <a:t>01</a:t>
            </a:r>
            <a:endParaRPr lang="en-US" sz="1705" dirty="0"/>
          </a:p>
        </p:txBody>
      </p:sp>
      <p:sp>
        <p:nvSpPr>
          <p:cNvPr id="5" name="Text 2"/>
          <p:cNvSpPr/>
          <p:nvPr/>
        </p:nvSpPr>
        <p:spPr>
          <a:xfrm>
            <a:off x="940184" y="1475212"/>
            <a:ext cx="857250" cy="25003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5" b="1" dirty="0">
                <a:solidFill>
                  <a:srgbClr val="0047AB"/>
                </a:solidFill>
              </a:rPr>
              <a:t>課程設計者</a:t>
            </a:r>
            <a:endParaRPr lang="en-US" sz="1195" dirty="0"/>
          </a:p>
        </p:txBody>
      </p:sp>
      <p:sp>
        <p:nvSpPr>
          <p:cNvPr id="6" name="Text 3"/>
          <p:cNvSpPr/>
          <p:nvPr/>
        </p:nvSpPr>
        <p:spPr>
          <a:xfrm>
            <a:off x="571500" y="1885085"/>
            <a:ext cx="3857625" cy="54859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just">
              <a:lnSpc>
                <a:spcPts val="1400"/>
              </a:lnSpc>
              <a:buNone/>
            </a:pPr>
            <a:r>
              <a:rPr lang="en-US" sz="835" dirty="0">
                <a:solidFill>
                  <a:srgbClr val="555555"/>
                </a:solidFill>
              </a:rPr>
              <a:t>結合 ECI 全球資源，開發涵蓋中小學、長者及在職人士的三大分類課程。確保教學內容既具備國際視野，又符合澳門不同年齡層居民的學習特點與需求。</a:t>
            </a:r>
            <a:endParaRPr lang="en-US" sz="835" dirty="0"/>
          </a:p>
        </p:txBody>
      </p:sp>
      <p:sp>
        <p:nvSpPr>
          <p:cNvPr id="7" name="Text 4"/>
          <p:cNvSpPr/>
          <p:nvPr/>
        </p:nvSpPr>
        <p:spPr>
          <a:xfrm>
            <a:off x="4714875" y="1443958"/>
            <a:ext cx="261528" cy="31253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05" dirty="0">
                <a:solidFill>
                  <a:srgbClr val="D4AF37"/>
                </a:solidFill>
              </a:rPr>
              <a:t>02</a:t>
            </a:r>
            <a:endParaRPr lang="en-US" sz="1705" dirty="0"/>
          </a:p>
        </p:txBody>
      </p:sp>
      <p:sp>
        <p:nvSpPr>
          <p:cNvPr id="8" name="Text 5"/>
          <p:cNvSpPr/>
          <p:nvPr/>
        </p:nvSpPr>
        <p:spPr>
          <a:xfrm>
            <a:off x="5083559" y="1475212"/>
            <a:ext cx="857250" cy="25003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5" b="1" dirty="0">
                <a:solidFill>
                  <a:srgbClr val="0047AB"/>
                </a:solidFill>
              </a:rPr>
              <a:t>技術引入者</a:t>
            </a:r>
            <a:endParaRPr lang="en-US" sz="1195" dirty="0"/>
          </a:p>
        </p:txBody>
      </p:sp>
      <p:sp>
        <p:nvSpPr>
          <p:cNvPr id="9" name="Text 6"/>
          <p:cNvSpPr/>
          <p:nvPr/>
        </p:nvSpPr>
        <p:spPr>
          <a:xfrm>
            <a:off x="4714875" y="1885085"/>
            <a:ext cx="3857625" cy="36572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just">
              <a:lnSpc>
                <a:spcPts val="1400"/>
              </a:lnSpc>
              <a:buNone/>
            </a:pPr>
            <a:r>
              <a:rPr lang="en-US" sz="835" dirty="0">
                <a:solidFill>
                  <a:srgbClr val="555555"/>
                </a:solidFill>
              </a:rPr>
              <a:t>對接大灣區龍頭企業（如華為、騰訊），將最前沿的 AI 技術實踐案例轉化為易懂的科普內容。讓澳門居民能第一時間接觸並理解 AI 技術的最新發展。</a:t>
            </a:r>
            <a:endParaRPr lang="en-US" sz="835" dirty="0"/>
          </a:p>
        </p:txBody>
      </p:sp>
      <p:sp>
        <p:nvSpPr>
          <p:cNvPr id="10" name="Text 7"/>
          <p:cNvSpPr/>
          <p:nvPr/>
        </p:nvSpPr>
        <p:spPr>
          <a:xfrm>
            <a:off x="571500" y="3158458"/>
            <a:ext cx="261528" cy="31253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05" dirty="0">
                <a:solidFill>
                  <a:srgbClr val="D4AF37"/>
                </a:solidFill>
              </a:rPr>
              <a:t>03</a:t>
            </a:r>
            <a:endParaRPr lang="en-US" sz="1705" dirty="0"/>
          </a:p>
        </p:txBody>
      </p:sp>
      <p:sp>
        <p:nvSpPr>
          <p:cNvPr id="11" name="Text 8"/>
          <p:cNvSpPr/>
          <p:nvPr/>
        </p:nvSpPr>
        <p:spPr>
          <a:xfrm>
            <a:off x="940184" y="3189712"/>
            <a:ext cx="1028700" cy="25003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5" b="1" dirty="0">
                <a:solidFill>
                  <a:srgbClr val="0047AB"/>
                </a:solidFill>
              </a:rPr>
              <a:t>在地化改造者</a:t>
            </a:r>
            <a:endParaRPr lang="en-US" sz="1195" dirty="0"/>
          </a:p>
        </p:txBody>
      </p:sp>
      <p:sp>
        <p:nvSpPr>
          <p:cNvPr id="12" name="Text 9"/>
          <p:cNvSpPr/>
          <p:nvPr/>
        </p:nvSpPr>
        <p:spPr>
          <a:xfrm>
            <a:off x="571500" y="3599585"/>
            <a:ext cx="3857625" cy="36572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just">
              <a:lnSpc>
                <a:spcPts val="1400"/>
              </a:lnSpc>
              <a:buNone/>
            </a:pPr>
            <a:r>
              <a:rPr lang="en-US" sz="835" dirty="0">
                <a:solidFill>
                  <a:srgbClr val="555555"/>
                </a:solidFill>
              </a:rPr>
              <a:t>將全球數字經濟案例與澳門「1+4」產業場景（如智慧文旅、智慧零售、大健康）深度結合。通過本地化案例，提升居民的代入感與學習實效。</a:t>
            </a:r>
            <a:endParaRPr lang="en-US" sz="835" dirty="0"/>
          </a:p>
        </p:txBody>
      </p:sp>
      <p:sp>
        <p:nvSpPr>
          <p:cNvPr id="13" name="Text 10"/>
          <p:cNvSpPr/>
          <p:nvPr/>
        </p:nvSpPr>
        <p:spPr>
          <a:xfrm>
            <a:off x="4714875" y="3158458"/>
            <a:ext cx="261528" cy="31253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05" dirty="0">
                <a:solidFill>
                  <a:srgbClr val="D4AF37"/>
                </a:solidFill>
              </a:rPr>
              <a:t>04</a:t>
            </a:r>
            <a:endParaRPr lang="en-US" sz="1705" dirty="0"/>
          </a:p>
        </p:txBody>
      </p:sp>
      <p:sp>
        <p:nvSpPr>
          <p:cNvPr id="14" name="Text 11"/>
          <p:cNvSpPr/>
          <p:nvPr/>
        </p:nvSpPr>
        <p:spPr>
          <a:xfrm>
            <a:off x="5083559" y="3189712"/>
            <a:ext cx="857250" cy="25003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5" b="1" dirty="0">
                <a:solidFill>
                  <a:srgbClr val="0047AB"/>
                </a:solidFill>
              </a:rPr>
              <a:t>標準制定者</a:t>
            </a:r>
            <a:endParaRPr lang="en-US" sz="1195" dirty="0"/>
          </a:p>
        </p:txBody>
      </p:sp>
      <p:sp>
        <p:nvSpPr>
          <p:cNvPr id="15" name="Text 12"/>
          <p:cNvSpPr/>
          <p:nvPr/>
        </p:nvSpPr>
        <p:spPr>
          <a:xfrm>
            <a:off x="4714875" y="3599585"/>
            <a:ext cx="3857625" cy="36572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just">
              <a:lnSpc>
                <a:spcPts val="1400"/>
              </a:lnSpc>
              <a:buNone/>
            </a:pPr>
            <a:r>
              <a:rPr lang="en-US" sz="835" dirty="0">
                <a:solidFill>
                  <a:srgbClr val="555555"/>
                </a:solidFill>
              </a:rPr>
              <a:t>聯合教青局制定 AI 通識認證標準，建立具備公信力的考核與證書體系。通過「ECI + 教青局」雙認證，提升培訓的專業性與國際認可度。</a:t>
            </a:r>
            <a:endParaRPr lang="en-US" sz="83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713510"/>
            <a:ext cx="8001000" cy="37326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810" b="1" dirty="0">
                <a:solidFill>
                  <a:srgbClr val="0047AB"/>
                </a:solidFill>
              </a:rPr>
              <a:t>創新策略：先用好6,000元教育資源體系</a:t>
            </a:r>
            <a:endParaRPr lang="en-US" sz="1810" dirty="0"/>
          </a:p>
        </p:txBody>
      </p:sp>
      <p:sp>
        <p:nvSpPr>
          <p:cNvPr id="4" name="Text 1"/>
          <p:cNvSpPr/>
          <p:nvPr/>
        </p:nvSpPr>
        <p:spPr>
          <a:xfrm>
            <a:off x="571500" y="1229646"/>
            <a:ext cx="8001000" cy="226814"/>
          </a:xfrm>
          <a:prstGeom prst="rect">
            <a:avLst/>
          </a:prstGeom>
          <a:noFill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D4AF37"/>
                </a:solidFill>
              </a:rPr>
              <a:t>轉化「持續進修發展計劃」為科普動力，實施「先教帶後教」</a:t>
            </a:r>
            <a:endParaRPr lang="en-US" sz="1090" dirty="0"/>
          </a:p>
        </p:txBody>
      </p:sp>
      <p:sp>
        <p:nvSpPr>
          <p:cNvPr id="5" name="Text 2"/>
          <p:cNvSpPr/>
          <p:nvPr/>
        </p:nvSpPr>
        <p:spPr>
          <a:xfrm>
            <a:off x="571500" y="2056535"/>
            <a:ext cx="2428875" cy="46613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5" b="1" dirty="0">
                <a:solidFill>
                  <a:srgbClr val="0047AB">
                    <a:alpha val="10000"/>
                  </a:srgbClr>
                </a:solidFill>
              </a:rPr>
              <a:t>01</a:t>
            </a:r>
            <a:endParaRPr lang="en-US" sz="2435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347643"/>
            <a:ext cx="214313" cy="17145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92969" y="2308352"/>
            <a:ext cx="685800" cy="25003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5" b="1" dirty="0">
                <a:solidFill>
                  <a:srgbClr val="0047AB"/>
                </a:solidFill>
              </a:rPr>
              <a:t>社團引進</a:t>
            </a:r>
            <a:endParaRPr lang="en-US" sz="1195" dirty="0"/>
          </a:p>
        </p:txBody>
      </p:sp>
      <p:sp>
        <p:nvSpPr>
          <p:cNvPr id="8" name="Text 4"/>
          <p:cNvSpPr/>
          <p:nvPr/>
        </p:nvSpPr>
        <p:spPr>
          <a:xfrm>
            <a:off x="571500" y="2701258"/>
            <a:ext cx="2428875" cy="6171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just">
              <a:lnSpc>
                <a:spcPts val="1600"/>
              </a:lnSpc>
              <a:buNone/>
            </a:pPr>
            <a:r>
              <a:rPr lang="en-US" sz="835" dirty="0">
                <a:solidFill>
                  <a:srgbClr val="555555"/>
                </a:solidFill>
              </a:rPr>
              <a:t>由同鄉會、工聯、婦聯等社團推薦具備基礎素養的成年人，作為首批「AI科普種子」參與導師培訓計劃。</a:t>
            </a:r>
            <a:endParaRPr lang="en-US" sz="835" dirty="0"/>
          </a:p>
        </p:txBody>
      </p:sp>
      <p:sp>
        <p:nvSpPr>
          <p:cNvPr id="9" name="Text 5"/>
          <p:cNvSpPr/>
          <p:nvPr/>
        </p:nvSpPr>
        <p:spPr>
          <a:xfrm>
            <a:off x="3357563" y="2056535"/>
            <a:ext cx="2428875" cy="46613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5" b="1" dirty="0">
                <a:solidFill>
                  <a:srgbClr val="0047AB">
                    <a:alpha val="10000"/>
                  </a:srgbClr>
                </a:solidFill>
              </a:rPr>
              <a:t>02</a:t>
            </a:r>
            <a:endParaRPr lang="en-US" sz="2435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7563" y="2347643"/>
            <a:ext cx="171450" cy="17145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3636169" y="2308352"/>
            <a:ext cx="685800" cy="25003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5" b="1" dirty="0">
                <a:solidFill>
                  <a:srgbClr val="0047AB"/>
                </a:solidFill>
              </a:rPr>
              <a:t>考取認證</a:t>
            </a:r>
            <a:endParaRPr lang="en-US" sz="1195" dirty="0"/>
          </a:p>
        </p:txBody>
      </p:sp>
      <p:sp>
        <p:nvSpPr>
          <p:cNvPr id="12" name="Text 7"/>
          <p:cNvSpPr/>
          <p:nvPr/>
        </p:nvSpPr>
        <p:spPr>
          <a:xfrm>
            <a:off x="3357563" y="2701258"/>
            <a:ext cx="2428875" cy="6171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just">
              <a:lnSpc>
                <a:spcPts val="1600"/>
              </a:lnSpc>
              <a:buNone/>
            </a:pPr>
            <a:r>
              <a:rPr lang="en-US" sz="835" dirty="0">
                <a:solidFill>
                  <a:srgbClr val="555555"/>
                </a:solidFill>
              </a:rPr>
              <a:t>學員利用每人每三年6,000元的政府資助，參加由商會設計的專業課程，通過考核獲取「合格AI導師」國際認證。</a:t>
            </a:r>
            <a:endParaRPr lang="en-US" sz="835" dirty="0"/>
          </a:p>
        </p:txBody>
      </p:sp>
      <p:sp>
        <p:nvSpPr>
          <p:cNvPr id="13" name="Text 8"/>
          <p:cNvSpPr/>
          <p:nvPr/>
        </p:nvSpPr>
        <p:spPr>
          <a:xfrm>
            <a:off x="6143625" y="2056535"/>
            <a:ext cx="2428875" cy="46613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5" b="1" dirty="0">
                <a:solidFill>
                  <a:srgbClr val="0047AB">
                    <a:alpha val="10000"/>
                  </a:srgbClr>
                </a:solidFill>
              </a:rPr>
              <a:t>03</a:t>
            </a:r>
            <a:endParaRPr lang="en-US" sz="2435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3625" y="2347643"/>
            <a:ext cx="214313" cy="17145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6465094" y="2308352"/>
            <a:ext cx="685800" cy="25003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5" b="1" dirty="0">
                <a:solidFill>
                  <a:srgbClr val="0047AB"/>
                </a:solidFill>
              </a:rPr>
              <a:t>精準教學</a:t>
            </a:r>
            <a:endParaRPr lang="en-US" sz="1195" dirty="0"/>
          </a:p>
        </p:txBody>
      </p:sp>
      <p:sp>
        <p:nvSpPr>
          <p:cNvPr id="16" name="Text 10"/>
          <p:cNvSpPr/>
          <p:nvPr/>
        </p:nvSpPr>
        <p:spPr>
          <a:xfrm>
            <a:off x="6143625" y="2701258"/>
            <a:ext cx="2428875" cy="6171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just">
              <a:lnSpc>
                <a:spcPts val="1600"/>
              </a:lnSpc>
              <a:buNone/>
            </a:pPr>
            <a:r>
              <a:rPr lang="en-US" sz="835" dirty="0">
                <a:solidFill>
                  <a:srgbClr val="555555"/>
                </a:solidFill>
              </a:rPr>
              <a:t>持證導師回到所屬社團，針對不同群體（如長者、青少年）開展細分課程，實現科普知識的網格化滲透。</a:t>
            </a:r>
            <a:endParaRPr lang="en-US" sz="835" dirty="0"/>
          </a:p>
        </p:txBody>
      </p:sp>
      <p:sp>
        <p:nvSpPr>
          <p:cNvPr id="17" name="Shape 11"/>
          <p:cNvSpPr/>
          <p:nvPr/>
        </p:nvSpPr>
        <p:spPr>
          <a:xfrm>
            <a:off x="571500" y="3889911"/>
            <a:ext cx="8001000" cy="892969"/>
          </a:xfrm>
          <a:prstGeom prst="rect">
            <a:avLst/>
          </a:prstGeom>
          <a:solidFill>
            <a:srgbClr val="F8F9FA"/>
          </a:solidFill>
        </p:spPr>
      </p:sp>
      <p:sp>
        <p:nvSpPr>
          <p:cNvPr id="18" name="Shape 12"/>
          <p:cNvSpPr/>
          <p:nvPr/>
        </p:nvSpPr>
        <p:spPr>
          <a:xfrm>
            <a:off x="571500" y="3889911"/>
            <a:ext cx="71438" cy="892969"/>
          </a:xfrm>
          <a:prstGeom prst="rect">
            <a:avLst/>
          </a:prstGeom>
          <a:solidFill>
            <a:srgbClr val="0047AB"/>
          </a:solidFill>
        </p:spPr>
      </p:sp>
      <p:sp>
        <p:nvSpPr>
          <p:cNvPr id="19" name="Text 13"/>
          <p:cNvSpPr/>
          <p:nvPr/>
        </p:nvSpPr>
        <p:spPr>
          <a:xfrm>
            <a:off x="785813" y="4068505"/>
            <a:ext cx="7572375" cy="18930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0047AB"/>
                </a:solidFill>
              </a:rPr>
              <a:t>核心價值：實現資源高效利用</a:t>
            </a:r>
            <a:endParaRPr lang="en-US" sz="885" dirty="0"/>
          </a:p>
        </p:txBody>
      </p:sp>
      <p:sp>
        <p:nvSpPr>
          <p:cNvPr id="20" name="Text 14"/>
          <p:cNvSpPr/>
          <p:nvPr/>
        </p:nvSpPr>
        <p:spPr>
          <a:xfrm>
            <a:off x="785813" y="4329252"/>
            <a:ext cx="7572375" cy="164306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835" dirty="0">
                <a:solidFill>
                  <a:srgbClr val="333333"/>
                </a:solidFill>
              </a:rPr>
              <a:t>將政府教育資助精準轉化為社會科普動力，建立一支「接地氣、懂民情」的本土AI科普志願者隊伍，解決師資短缺與信任度問題。</a:t>
            </a:r>
            <a:endParaRPr lang="en-US" sz="83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713510"/>
            <a:ext cx="8001000" cy="37326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810" b="1" dirty="0">
                <a:solidFill>
                  <a:srgbClr val="0047AB"/>
                </a:solidFill>
              </a:rPr>
              <a:t>靈活多樣的教學網絡佈局</a:t>
            </a:r>
            <a:endParaRPr lang="en-US" sz="1810" dirty="0"/>
          </a:p>
        </p:txBody>
      </p:sp>
      <p:sp>
        <p:nvSpPr>
          <p:cNvPr id="4" name="Text 1"/>
          <p:cNvSpPr/>
          <p:nvPr/>
        </p:nvSpPr>
        <p:spPr>
          <a:xfrm>
            <a:off x="571500" y="1229646"/>
            <a:ext cx="8001000" cy="20716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5" b="1" dirty="0">
                <a:solidFill>
                  <a:srgbClr val="D4AF37"/>
                </a:solidFill>
              </a:rPr>
              <a:t>打破圍牆，讓AI學習走進居民生活圈</a:t>
            </a:r>
            <a:endParaRPr lang="en-US" sz="985" dirty="0"/>
          </a:p>
        </p:txBody>
      </p:sp>
      <p:sp>
        <p:nvSpPr>
          <p:cNvPr id="5" name="Shape 2"/>
          <p:cNvSpPr/>
          <p:nvPr/>
        </p:nvSpPr>
        <p:spPr>
          <a:xfrm>
            <a:off x="571500" y="1794002"/>
            <a:ext cx="428625" cy="428625"/>
          </a:xfrm>
          <a:prstGeom prst="rect">
            <a:avLst/>
          </a:prstGeom>
          <a:solidFill>
            <a:srgbClr val="0047AB"/>
          </a:solidFill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656" y="1922590"/>
            <a:ext cx="214313" cy="17145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143000" y="1951165"/>
            <a:ext cx="3286125" cy="226814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0047AB"/>
                </a:solidFill>
              </a:rPr>
              <a:t>學術與創新基地</a:t>
            </a:r>
            <a:endParaRPr lang="en-US" sz="1090" dirty="0"/>
          </a:p>
        </p:txBody>
      </p:sp>
      <p:sp>
        <p:nvSpPr>
          <p:cNvPr id="8" name="Text 4"/>
          <p:cNvSpPr/>
          <p:nvPr/>
        </p:nvSpPr>
        <p:spPr>
          <a:xfrm>
            <a:off x="1143000" y="2292279"/>
            <a:ext cx="3286125" cy="3429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5" dirty="0">
                <a:solidFill>
                  <a:srgbClr val="555555"/>
                </a:solidFill>
              </a:rPr>
              <a:t>聯合</a:t>
            </a:r>
            <a:r>
              <a:rPr lang="en-US" sz="785" b="1" dirty="0">
                <a:solidFill>
                  <a:srgbClr val="555555"/>
                </a:solidFill>
              </a:rPr>
              <a:t>中西創新學院</a:t>
            </a:r>
            <a:r>
              <a:rPr lang="en-US" sz="835" dirty="0">
                <a:solidFill>
                  <a:srgbClr val="555555"/>
                </a:solidFill>
              </a:rPr>
              <a:t>，提供專業的學術指導、前沿技術研究支持以</a:t>
            </a:r>
            <a:r>
              <a:rPr lang="en-US" sz="835" dirty="0">
                <a:solidFill>
                  <a:srgbClr val="555555"/>
                </a:solidFill>
              </a:rPr>
              <a:t>及現代化的創新實驗空間。</a:t>
            </a:r>
            <a:endParaRPr lang="en-US" sz="835" dirty="0"/>
          </a:p>
        </p:txBody>
      </p:sp>
      <p:sp>
        <p:nvSpPr>
          <p:cNvPr id="9" name="Shape 5"/>
          <p:cNvSpPr/>
          <p:nvPr/>
        </p:nvSpPr>
        <p:spPr>
          <a:xfrm>
            <a:off x="4714875" y="1794002"/>
            <a:ext cx="428625" cy="428625"/>
          </a:xfrm>
          <a:prstGeom prst="rect">
            <a:avLst/>
          </a:prstGeom>
          <a:solidFill>
            <a:srgbClr val="0047AB"/>
          </a:solidFill>
        </p:spPr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178" y="1922590"/>
            <a:ext cx="150019" cy="17145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286375" y="1951165"/>
            <a:ext cx="3286125" cy="226814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0047AB"/>
                </a:solidFill>
              </a:rPr>
              <a:t>科普實踐舞台</a:t>
            </a:r>
            <a:endParaRPr lang="en-US" sz="1090" dirty="0"/>
          </a:p>
        </p:txBody>
      </p:sp>
      <p:sp>
        <p:nvSpPr>
          <p:cNvPr id="12" name="Text 7"/>
          <p:cNvSpPr/>
          <p:nvPr/>
        </p:nvSpPr>
        <p:spPr>
          <a:xfrm>
            <a:off x="5286375" y="2292279"/>
            <a:ext cx="3286125" cy="3429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5" dirty="0">
                <a:solidFill>
                  <a:srgbClr val="555555"/>
                </a:solidFill>
              </a:rPr>
              <a:t>利用</a:t>
            </a:r>
            <a:r>
              <a:rPr lang="en-US" sz="785" b="1" dirty="0">
                <a:solidFill>
                  <a:srgbClr val="555555"/>
                </a:solidFill>
              </a:rPr>
              <a:t>澳門科學館</a:t>
            </a:r>
            <a:r>
              <a:rPr lang="en-US" sz="835" dirty="0">
                <a:solidFill>
                  <a:srgbClr val="555555"/>
                </a:solidFill>
              </a:rPr>
              <a:t>的先進科普設施，開展沉浸式的AI體驗活動，激</a:t>
            </a:r>
            <a:r>
              <a:rPr lang="en-US" sz="835" dirty="0">
                <a:solidFill>
                  <a:srgbClr val="555555"/>
                </a:solidFill>
              </a:rPr>
              <a:t>發青少年對科技的探索興趣。</a:t>
            </a:r>
            <a:endParaRPr lang="en-US" sz="835" dirty="0"/>
          </a:p>
        </p:txBody>
      </p:sp>
      <p:sp>
        <p:nvSpPr>
          <p:cNvPr id="13" name="Shape 8"/>
          <p:cNvSpPr/>
          <p:nvPr/>
        </p:nvSpPr>
        <p:spPr>
          <a:xfrm>
            <a:off x="571500" y="2963791"/>
            <a:ext cx="428625" cy="428625"/>
          </a:xfrm>
          <a:prstGeom prst="rect">
            <a:avLst/>
          </a:prstGeom>
          <a:solidFill>
            <a:srgbClr val="0047AB"/>
          </a:solidFill>
        </p:spPr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088" y="3092379"/>
            <a:ext cx="171450" cy="17145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143000" y="3120954"/>
            <a:ext cx="3286125" cy="226814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0047AB"/>
                </a:solidFill>
              </a:rPr>
              <a:t>技能提升中心</a:t>
            </a:r>
            <a:endParaRPr lang="en-US" sz="1090" dirty="0"/>
          </a:p>
        </p:txBody>
      </p:sp>
      <p:sp>
        <p:nvSpPr>
          <p:cNvPr id="16" name="Text 10"/>
          <p:cNvSpPr/>
          <p:nvPr/>
        </p:nvSpPr>
        <p:spPr>
          <a:xfrm>
            <a:off x="1143000" y="3462068"/>
            <a:ext cx="3286125" cy="3429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5" dirty="0">
                <a:solidFill>
                  <a:srgbClr val="555555"/>
                </a:solidFill>
              </a:rPr>
              <a:t>與</a:t>
            </a:r>
            <a:r>
              <a:rPr lang="en-US" sz="785" b="1" dirty="0">
                <a:solidFill>
                  <a:srgbClr val="555555"/>
                </a:solidFill>
              </a:rPr>
              <a:t>生產力中心 (CPTTM)</a:t>
            </a:r>
            <a:r>
              <a:rPr lang="en-US" sz="835" dirty="0">
                <a:solidFill>
                  <a:srgbClr val="555555"/>
                </a:solidFill>
              </a:rPr>
              <a:t> 合作，面向在職人士開展專業AI應用技能</a:t>
            </a:r>
            <a:r>
              <a:rPr lang="en-US" sz="835" dirty="0">
                <a:solidFill>
                  <a:srgbClr val="555555"/>
                </a:solidFill>
              </a:rPr>
              <a:t>培訓，助力職場轉型與競爭力提升。</a:t>
            </a:r>
            <a:endParaRPr lang="en-US" sz="835" dirty="0"/>
          </a:p>
        </p:txBody>
      </p:sp>
      <p:sp>
        <p:nvSpPr>
          <p:cNvPr id="17" name="Shape 11"/>
          <p:cNvSpPr/>
          <p:nvPr/>
        </p:nvSpPr>
        <p:spPr>
          <a:xfrm>
            <a:off x="4714875" y="2963791"/>
            <a:ext cx="428625" cy="428625"/>
          </a:xfrm>
          <a:prstGeom prst="rect">
            <a:avLst/>
          </a:prstGeom>
          <a:solidFill>
            <a:srgbClr val="0047AB"/>
          </a:solidFill>
        </p:spPr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2747" y="3092379"/>
            <a:ext cx="192881" cy="17145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5286375" y="3120954"/>
            <a:ext cx="3286125" cy="226814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0047AB"/>
                </a:solidFill>
              </a:rPr>
              <a:t>社區滲透點</a:t>
            </a:r>
            <a:endParaRPr lang="en-US" sz="1090" dirty="0"/>
          </a:p>
        </p:txBody>
      </p:sp>
      <p:sp>
        <p:nvSpPr>
          <p:cNvPr id="20" name="Text 13"/>
          <p:cNvSpPr/>
          <p:nvPr/>
        </p:nvSpPr>
        <p:spPr>
          <a:xfrm>
            <a:off x="5286375" y="3462068"/>
            <a:ext cx="3286125" cy="3429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35" dirty="0">
                <a:solidFill>
                  <a:srgbClr val="555555"/>
                </a:solidFill>
              </a:rPr>
              <a:t>發揮各個</a:t>
            </a:r>
            <a:r>
              <a:rPr lang="en-US" sz="785" b="1" dirty="0">
                <a:solidFill>
                  <a:srgbClr val="555555"/>
                </a:solidFill>
              </a:rPr>
              <a:t>同鄉會</a:t>
            </a:r>
            <a:r>
              <a:rPr lang="en-US" sz="835" dirty="0">
                <a:solidFill>
                  <a:srgbClr val="555555"/>
                </a:solidFill>
              </a:rPr>
              <a:t>及社團的場地優勢與情感紐帶，將AI教室搬到居</a:t>
            </a:r>
            <a:r>
              <a:rPr lang="en-US" sz="835" dirty="0">
                <a:solidFill>
                  <a:srgbClr val="555555"/>
                </a:solidFill>
              </a:rPr>
              <a:t>民家門口，實現科普的「最後一公里」。</a:t>
            </a:r>
            <a:endParaRPr lang="en-US" sz="835" dirty="0"/>
          </a:p>
        </p:txBody>
      </p:sp>
      <p:pic>
        <p:nvPicPr>
          <p:cNvPr id="21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4656" y="4133580"/>
            <a:ext cx="2143125" cy="714375"/>
          </a:xfrm>
          <a:prstGeom prst="rect">
            <a:avLst/>
          </a:prstGeom>
        </p:spPr>
      </p:pic>
      <p:pic>
        <p:nvPicPr>
          <p:cNvPr id="22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2094" y="4133580"/>
            <a:ext cx="857250" cy="7143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28625" y="713510"/>
            <a:ext cx="8286750" cy="37326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810" b="1" dirty="0">
                <a:solidFill>
                  <a:srgbClr val="0047AB"/>
                </a:solidFill>
              </a:rPr>
              <a:t>ECI 成功案例 (一)：產教融合與青少年啟蒙</a:t>
            </a:r>
            <a:endParaRPr lang="en-US" sz="1810" dirty="0"/>
          </a:p>
        </p:txBody>
      </p:sp>
      <p:sp>
        <p:nvSpPr>
          <p:cNvPr id="4" name="Shape 1"/>
          <p:cNvSpPr/>
          <p:nvPr/>
        </p:nvSpPr>
        <p:spPr>
          <a:xfrm>
            <a:off x="428625" y="1215358"/>
            <a:ext cx="3857625" cy="485775"/>
          </a:xfrm>
          <a:prstGeom prst="rect">
            <a:avLst/>
          </a:prstGeom>
          <a:solidFill>
            <a:srgbClr val="F8F9FA"/>
          </a:solidFill>
        </p:spPr>
      </p:sp>
      <p:sp>
        <p:nvSpPr>
          <p:cNvPr id="5" name="Shape 2"/>
          <p:cNvSpPr/>
          <p:nvPr/>
        </p:nvSpPr>
        <p:spPr>
          <a:xfrm>
            <a:off x="428625" y="1215358"/>
            <a:ext cx="35719" cy="485775"/>
          </a:xfrm>
          <a:prstGeom prst="rect">
            <a:avLst/>
          </a:prstGeom>
          <a:solidFill>
            <a:srgbClr val="D4AF37"/>
          </a:solidFill>
        </p:spPr>
      </p:sp>
      <p:sp>
        <p:nvSpPr>
          <p:cNvPr id="6" name="Text 3"/>
          <p:cNvSpPr/>
          <p:nvPr/>
        </p:nvSpPr>
        <p:spPr>
          <a:xfrm>
            <a:off x="514350" y="1272508"/>
            <a:ext cx="3771900" cy="226814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0047AB"/>
                </a:solidFill>
              </a:rPr>
              <a:t>上海高校 ECI Young 計劃</a:t>
            </a:r>
            <a:endParaRPr lang="en-US" sz="109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618" y="1209474"/>
            <a:ext cx="3857625" cy="2168937"/>
          </a:xfrm>
          <a:prstGeom prst="rect">
            <a:avLst/>
          </a:prstGeom>
        </p:spPr>
      </p:pic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75" y="3022727"/>
            <a:ext cx="107156" cy="121444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92969" y="3022727"/>
            <a:ext cx="496909" cy="32146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35" b="1" dirty="0">
                <a:solidFill>
                  <a:srgbClr val="555555"/>
                </a:solidFill>
              </a:rPr>
              <a:t>核心做法：</a:t>
            </a:r>
            <a:endParaRPr lang="en-US" sz="735" dirty="0"/>
          </a:p>
        </p:txBody>
      </p:sp>
      <p:sp>
        <p:nvSpPr>
          <p:cNvPr id="10" name="Text 5"/>
          <p:cNvSpPr/>
          <p:nvPr/>
        </p:nvSpPr>
        <p:spPr>
          <a:xfrm>
            <a:off x="1389878" y="3022727"/>
            <a:ext cx="2896372" cy="32146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80" dirty="0">
                <a:solidFill>
                  <a:srgbClr val="555555"/>
                </a:solidFill>
              </a:rPr>
              <a:t>打造「培訓+實戰+就業」體系，將企業真實命題轉化為教學案例。</a:t>
            </a:r>
            <a:endParaRPr lang="en-US" sz="78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75" y="3401346"/>
            <a:ext cx="107156" cy="121444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892969" y="3401346"/>
            <a:ext cx="289043" cy="32146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35" b="1" dirty="0">
                <a:solidFill>
                  <a:srgbClr val="555555"/>
                </a:solidFill>
              </a:rPr>
              <a:t>成果：</a:t>
            </a:r>
            <a:endParaRPr lang="en-US" sz="735" dirty="0"/>
          </a:p>
        </p:txBody>
      </p:sp>
      <p:sp>
        <p:nvSpPr>
          <p:cNvPr id="13" name="Text 7"/>
          <p:cNvSpPr/>
          <p:nvPr/>
        </p:nvSpPr>
        <p:spPr>
          <a:xfrm>
            <a:off x="1182012" y="3401346"/>
            <a:ext cx="3104238" cy="32146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80" dirty="0">
                <a:solidFill>
                  <a:srgbClr val="555555"/>
                </a:solidFill>
              </a:rPr>
              <a:t>覆蓋 10,000+ 名學生，多個項目獲得天使投資，納入市級創新創業計劃。</a:t>
            </a:r>
            <a:endParaRPr lang="en-US" sz="780" dirty="0"/>
          </a:p>
        </p:txBody>
      </p:sp>
      <p:sp>
        <p:nvSpPr>
          <p:cNvPr id="14" name="Shape 8"/>
          <p:cNvSpPr/>
          <p:nvPr/>
        </p:nvSpPr>
        <p:spPr>
          <a:xfrm>
            <a:off x="4857750" y="1215358"/>
            <a:ext cx="3857625" cy="485775"/>
          </a:xfrm>
          <a:prstGeom prst="rect">
            <a:avLst/>
          </a:prstGeom>
          <a:solidFill>
            <a:srgbClr val="F8F9FA"/>
          </a:solidFill>
        </p:spPr>
      </p:sp>
      <p:sp>
        <p:nvSpPr>
          <p:cNvPr id="15" name="Shape 9"/>
          <p:cNvSpPr/>
          <p:nvPr/>
        </p:nvSpPr>
        <p:spPr>
          <a:xfrm>
            <a:off x="4857750" y="1215358"/>
            <a:ext cx="35719" cy="485775"/>
          </a:xfrm>
          <a:prstGeom prst="rect">
            <a:avLst/>
          </a:prstGeom>
          <a:solidFill>
            <a:srgbClr val="D4AF37"/>
          </a:solidFill>
        </p:spPr>
      </p:sp>
      <p:sp>
        <p:nvSpPr>
          <p:cNvPr id="16" name="Text 10"/>
          <p:cNvSpPr/>
          <p:nvPr/>
        </p:nvSpPr>
        <p:spPr>
          <a:xfrm>
            <a:off x="4943475" y="1272508"/>
            <a:ext cx="3771900" cy="226814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0047AB"/>
                </a:solidFill>
              </a:rPr>
              <a:t>蘇州青少年 AI 啟蒙計劃</a:t>
            </a:r>
            <a:endParaRPr lang="en-US" sz="1090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750" y="1786858"/>
            <a:ext cx="3871913" cy="1014413"/>
          </a:xfrm>
          <a:prstGeom prst="rect">
            <a:avLst/>
          </a:prstGeom>
        </p:spPr>
      </p:pic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500" y="2951290"/>
            <a:ext cx="107156" cy="121444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5322094" y="2951290"/>
            <a:ext cx="535781" cy="160734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35" b="1" dirty="0">
                <a:solidFill>
                  <a:srgbClr val="555555"/>
                </a:solidFill>
              </a:rPr>
              <a:t>核心做法：</a:t>
            </a:r>
            <a:endParaRPr lang="en-US" sz="735" dirty="0"/>
          </a:p>
        </p:txBody>
      </p:sp>
      <p:sp>
        <p:nvSpPr>
          <p:cNvPr id="20" name="Text 12"/>
          <p:cNvSpPr/>
          <p:nvPr/>
        </p:nvSpPr>
        <p:spPr>
          <a:xfrm>
            <a:off x="5857875" y="2951290"/>
            <a:ext cx="2786063" cy="160734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80" dirty="0">
                <a:solidFill>
                  <a:srgbClr val="555555"/>
                </a:solidFill>
              </a:rPr>
              <a:t>全球案例本土化改造，通過講師認證驅動社區網格化科普。</a:t>
            </a:r>
            <a:endParaRPr lang="en-US" sz="780" dirty="0"/>
          </a:p>
        </p:txBody>
      </p:sp>
      <p:pic>
        <p:nvPicPr>
          <p:cNvPr id="21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3500" y="3169174"/>
            <a:ext cx="107156" cy="121444"/>
          </a:xfrm>
          <a:prstGeom prst="rect">
            <a:avLst/>
          </a:prstGeom>
        </p:spPr>
      </p:pic>
      <p:sp>
        <p:nvSpPr>
          <p:cNvPr id="22" name="Text 13"/>
          <p:cNvSpPr/>
          <p:nvPr/>
        </p:nvSpPr>
        <p:spPr>
          <a:xfrm>
            <a:off x="5322094" y="3169174"/>
            <a:ext cx="307628" cy="32146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35" b="1" dirty="0">
                <a:solidFill>
                  <a:srgbClr val="555555"/>
                </a:solidFill>
              </a:rPr>
              <a:t>成果：</a:t>
            </a:r>
            <a:endParaRPr lang="en-US" sz="735" dirty="0"/>
          </a:p>
        </p:txBody>
      </p:sp>
      <p:sp>
        <p:nvSpPr>
          <p:cNvPr id="23" name="Text 14"/>
          <p:cNvSpPr/>
          <p:nvPr/>
        </p:nvSpPr>
        <p:spPr>
          <a:xfrm>
            <a:off x="5629721" y="3169174"/>
            <a:ext cx="3085654" cy="32146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780" dirty="0">
                <a:solidFill>
                  <a:srgbClr val="555555"/>
                </a:solidFill>
              </a:rPr>
              <a:t>50,000+ 人次青少年受益，建立標準化課程大綱與 AR/AI 案例模板。</a:t>
            </a:r>
            <a:endParaRPr lang="en-US" sz="780" dirty="0"/>
          </a:p>
        </p:txBody>
      </p:sp>
      <p:sp>
        <p:nvSpPr>
          <p:cNvPr id="24" name="Shape 15"/>
          <p:cNvSpPr/>
          <p:nvPr/>
        </p:nvSpPr>
        <p:spPr>
          <a:xfrm>
            <a:off x="428625" y="4001421"/>
            <a:ext cx="8286750" cy="614363"/>
          </a:xfrm>
          <a:prstGeom prst="rect">
            <a:avLst/>
          </a:prstGeom>
          <a:solidFill>
            <a:srgbClr val="0047AB"/>
          </a:solidFill>
        </p:spPr>
      </p:sp>
      <p:pic>
        <p:nvPicPr>
          <p:cNvPr id="25" name="Image 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075" y="4153226"/>
            <a:ext cx="96441" cy="128588"/>
          </a:xfrm>
          <a:prstGeom prst="rect">
            <a:avLst/>
          </a:prstGeom>
        </p:spPr>
      </p:pic>
      <p:sp>
        <p:nvSpPr>
          <p:cNvPr id="26" name="Text 16"/>
          <p:cNvSpPr/>
          <p:nvPr/>
        </p:nvSpPr>
        <p:spPr>
          <a:xfrm>
            <a:off x="696516" y="4130008"/>
            <a:ext cx="804983" cy="175022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D4AF37"/>
                </a:solidFill>
              </a:rPr>
              <a:t>對澳門的啟示</a:t>
            </a:r>
            <a:endParaRPr lang="en-US" sz="885" dirty="0"/>
          </a:p>
        </p:txBody>
      </p:sp>
      <p:sp>
        <p:nvSpPr>
          <p:cNvPr id="27" name="Text 17"/>
          <p:cNvSpPr/>
          <p:nvPr/>
        </p:nvSpPr>
        <p:spPr>
          <a:xfrm>
            <a:off x="600075" y="4333605"/>
            <a:ext cx="7943850" cy="164306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835" dirty="0">
                <a:solidFill>
                  <a:srgbClr val="FFFFFF"/>
                </a:solidFill>
              </a:rPr>
              <a:t>AI 學習應與真實場景結合實現「學習即工作」；標準化課程與認證導師是規模化普及的關鍵。</a:t>
            </a:r>
            <a:endParaRPr lang="en-US" sz="83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713510"/>
            <a:ext cx="3857625" cy="74652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810" b="1" dirty="0">
                <a:solidFill>
                  <a:srgbClr val="0047AB"/>
                </a:solidFill>
              </a:rPr>
              <a:t>ECI 成功案例 (二)：職業賦能與認證體系</a:t>
            </a:r>
            <a:endParaRPr lang="en-US" sz="1810" dirty="0"/>
          </a:p>
        </p:txBody>
      </p:sp>
      <p:sp>
        <p:nvSpPr>
          <p:cNvPr id="4" name="Text 1"/>
          <p:cNvSpPr/>
          <p:nvPr/>
        </p:nvSpPr>
        <p:spPr>
          <a:xfrm>
            <a:off x="571500" y="1845794"/>
            <a:ext cx="3857625" cy="25003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5" b="1" dirty="0">
                <a:solidFill>
                  <a:srgbClr val="0047AB"/>
                </a:solidFill>
              </a:rPr>
              <a:t>成都職業數字技能認證案例</a:t>
            </a:r>
            <a:endParaRPr lang="en-US" sz="1195" dirty="0"/>
          </a:p>
        </p:txBody>
      </p:sp>
      <p:sp>
        <p:nvSpPr>
          <p:cNvPr id="5" name="Text 2"/>
          <p:cNvSpPr/>
          <p:nvPr/>
        </p:nvSpPr>
        <p:spPr>
          <a:xfrm>
            <a:off x="571500" y="2210126"/>
            <a:ext cx="3857625" cy="36572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just">
              <a:lnSpc>
                <a:spcPts val="1400"/>
              </a:lnSpc>
              <a:buNone/>
            </a:pPr>
            <a:r>
              <a:rPr lang="en-US" sz="835" dirty="0">
                <a:solidFill>
                  <a:srgbClr val="555555"/>
                </a:solidFill>
              </a:rPr>
              <a:t>ECI 聯合人社局與華為，構建「AI + 行業」技能認證體系。該計劃成功助力 10,000 人就業，顯著提升了學員的就業競爭力與薪資水平。</a:t>
            </a:r>
            <a:endParaRPr lang="en-US" sz="835" dirty="0"/>
          </a:p>
        </p:txBody>
      </p:sp>
      <p:sp>
        <p:nvSpPr>
          <p:cNvPr id="6" name="Shape 3"/>
          <p:cNvSpPr/>
          <p:nvPr/>
        </p:nvSpPr>
        <p:spPr>
          <a:xfrm>
            <a:off x="571500" y="2718727"/>
            <a:ext cx="1190634" cy="821531"/>
          </a:xfrm>
          <a:prstGeom prst="rect">
            <a:avLst/>
          </a:prstGeom>
          <a:solidFill>
            <a:srgbClr val="F8F9FA"/>
          </a:solidFill>
        </p:spPr>
      </p:sp>
      <p:sp>
        <p:nvSpPr>
          <p:cNvPr id="7" name="Text 4"/>
          <p:cNvSpPr/>
          <p:nvPr/>
        </p:nvSpPr>
        <p:spPr>
          <a:xfrm>
            <a:off x="678656" y="2825883"/>
            <a:ext cx="976322" cy="332184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0" b="1" dirty="0">
                <a:solidFill>
                  <a:srgbClr val="D4AF37"/>
                </a:solidFill>
              </a:rPr>
              <a:t>40%↑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78656" y="3158068"/>
            <a:ext cx="976322" cy="14466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725" dirty="0">
                <a:solidFill>
                  <a:srgbClr val="666666"/>
                </a:solidFill>
              </a:rPr>
              <a:t>學員就業率提升</a:t>
            </a:r>
            <a:endParaRPr lang="en-US" sz="725" dirty="0"/>
          </a:p>
        </p:txBody>
      </p:sp>
      <p:sp>
        <p:nvSpPr>
          <p:cNvPr id="9" name="Shape 6"/>
          <p:cNvSpPr/>
          <p:nvPr/>
        </p:nvSpPr>
        <p:spPr>
          <a:xfrm>
            <a:off x="1905009" y="2718727"/>
            <a:ext cx="1190634" cy="821531"/>
          </a:xfrm>
          <a:prstGeom prst="rect">
            <a:avLst/>
          </a:prstGeom>
          <a:solidFill>
            <a:srgbClr val="F8F9FA"/>
          </a:solidFill>
        </p:spPr>
      </p:sp>
      <p:sp>
        <p:nvSpPr>
          <p:cNvPr id="10" name="Text 7"/>
          <p:cNvSpPr/>
          <p:nvPr/>
        </p:nvSpPr>
        <p:spPr>
          <a:xfrm>
            <a:off x="2012166" y="2825883"/>
            <a:ext cx="976322" cy="332184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0" b="1" dirty="0">
                <a:solidFill>
                  <a:srgbClr val="D4AF37"/>
                </a:solidFill>
              </a:rPr>
              <a:t>25%↑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2012166" y="3158068"/>
            <a:ext cx="976322" cy="14466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725" dirty="0">
                <a:solidFill>
                  <a:srgbClr val="666666"/>
                </a:solidFill>
              </a:rPr>
              <a:t>學員薪資提升</a:t>
            </a:r>
            <a:endParaRPr lang="en-US" sz="725" dirty="0"/>
          </a:p>
        </p:txBody>
      </p:sp>
      <p:sp>
        <p:nvSpPr>
          <p:cNvPr id="12" name="Shape 9"/>
          <p:cNvSpPr/>
          <p:nvPr/>
        </p:nvSpPr>
        <p:spPr>
          <a:xfrm>
            <a:off x="3238519" y="2718727"/>
            <a:ext cx="1190634" cy="821531"/>
          </a:xfrm>
          <a:prstGeom prst="rect">
            <a:avLst/>
          </a:prstGeom>
          <a:solidFill>
            <a:srgbClr val="F8F9FA"/>
          </a:solidFill>
        </p:spPr>
      </p:sp>
      <p:sp>
        <p:nvSpPr>
          <p:cNvPr id="13" name="Text 10"/>
          <p:cNvSpPr/>
          <p:nvPr/>
        </p:nvSpPr>
        <p:spPr>
          <a:xfrm>
            <a:off x="3345675" y="2825883"/>
            <a:ext cx="976322" cy="31253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0" b="1" dirty="0">
                <a:solidFill>
                  <a:srgbClr val="D4AF37"/>
                </a:solidFill>
              </a:rPr>
              <a:t>10,000+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3345675" y="3138422"/>
            <a:ext cx="976322" cy="14466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725" dirty="0">
                <a:solidFill>
                  <a:srgbClr val="666666"/>
                </a:solidFill>
              </a:rPr>
              <a:t>受益就業人數</a:t>
            </a:r>
            <a:endParaRPr lang="en-US" sz="725" dirty="0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3865299"/>
            <a:ext cx="128588" cy="17145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807244" y="3826008"/>
            <a:ext cx="1028700" cy="25003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5" b="1" dirty="0">
                <a:solidFill>
                  <a:srgbClr val="0047AB"/>
                </a:solidFill>
              </a:rPr>
              <a:t>澳門適配構想</a:t>
            </a:r>
            <a:endParaRPr lang="en-US" sz="1195" dirty="0"/>
          </a:p>
        </p:txBody>
      </p:sp>
      <p:sp>
        <p:nvSpPr>
          <p:cNvPr id="17" name="Text 13"/>
          <p:cNvSpPr/>
          <p:nvPr/>
        </p:nvSpPr>
        <p:spPr>
          <a:xfrm>
            <a:off x="571500" y="4190340"/>
            <a:ext cx="3857625" cy="54859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just">
              <a:lnSpc>
                <a:spcPts val="1400"/>
              </a:lnSpc>
              <a:buNone/>
            </a:pPr>
            <a:r>
              <a:rPr lang="en-US" sz="835" dirty="0">
                <a:solidFill>
                  <a:srgbClr val="555555"/>
                </a:solidFill>
              </a:rPr>
              <a:t>將 ECI 資源融入澳門文旅、博彩及商貿場景，開發「ECI + 教青局」雙認證課程。這不僅能提升證書的國際含金量，更能直接對接澳門「1+4」產業的真實崗位需求。</a:t>
            </a:r>
            <a:endParaRPr lang="en-US" sz="835" dirty="0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5" y="642938"/>
            <a:ext cx="3629025" cy="205740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4714875" y="2948583"/>
            <a:ext cx="3857625" cy="20716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5" b="1" dirty="0">
                <a:solidFill>
                  <a:srgbClr val="D4AF37"/>
                </a:solidFill>
              </a:rPr>
              <a:t>雙認證體系價值</a:t>
            </a:r>
            <a:endParaRPr lang="en-US" sz="985" dirty="0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625" y="3327202"/>
            <a:ext cx="114300" cy="11430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5186363" y="3305770"/>
            <a:ext cx="1515619" cy="1553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835" dirty="0">
                <a:solidFill>
                  <a:srgbClr val="555555"/>
                </a:solidFill>
              </a:rPr>
              <a:t>國際標準與本地產業深度融合</a:t>
            </a:r>
            <a:endParaRPr lang="en-US" sz="835" dirty="0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625" y="3555802"/>
            <a:ext cx="114300" cy="114300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5186363" y="3534370"/>
            <a:ext cx="1401319" cy="1553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835" dirty="0">
                <a:solidFill>
                  <a:srgbClr val="555555"/>
                </a:solidFill>
              </a:rPr>
              <a:t>提升澳門人才的國際競爭力</a:t>
            </a:r>
            <a:endParaRPr lang="en-US" sz="835" dirty="0"/>
          </a:p>
        </p:txBody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625" y="3784402"/>
            <a:ext cx="114300" cy="114300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5186363" y="3762970"/>
            <a:ext cx="1401319" cy="1553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835" dirty="0">
                <a:solidFill>
                  <a:srgbClr val="555555"/>
                </a:solidFill>
              </a:rPr>
              <a:t>建立可持續的人才轉型路徑</a:t>
            </a:r>
            <a:endParaRPr lang="en-US" sz="83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713510"/>
            <a:ext cx="8001000" cy="37326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810" b="1" dirty="0">
                <a:solidFill>
                  <a:srgbClr val="0047AB"/>
                </a:solidFill>
              </a:rPr>
              <a:t>總結：共建澳門AI科普生態圈</a:t>
            </a:r>
            <a:endParaRPr lang="en-US" sz="1810" dirty="0"/>
          </a:p>
        </p:txBody>
      </p:sp>
      <p:sp>
        <p:nvSpPr>
          <p:cNvPr id="4" name="Text 1"/>
          <p:cNvSpPr/>
          <p:nvPr/>
        </p:nvSpPr>
        <p:spPr>
          <a:xfrm>
            <a:off x="757238" y="1443958"/>
            <a:ext cx="685800" cy="18930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D4AF37"/>
                </a:solidFill>
              </a:rPr>
              <a:t>近期目標</a:t>
            </a:r>
            <a:endParaRPr lang="en-US" sz="885" dirty="0"/>
          </a:p>
        </p:txBody>
      </p:sp>
      <p:sp>
        <p:nvSpPr>
          <p:cNvPr id="5" name="Text 2"/>
          <p:cNvSpPr/>
          <p:nvPr/>
        </p:nvSpPr>
        <p:spPr>
          <a:xfrm>
            <a:off x="757238" y="1668986"/>
            <a:ext cx="685800" cy="25003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5" b="1" dirty="0">
                <a:solidFill>
                  <a:srgbClr val="0047AB"/>
                </a:solidFill>
              </a:rPr>
              <a:t>奠定基礎</a:t>
            </a:r>
            <a:endParaRPr lang="en-US" sz="1195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113" y="2029020"/>
            <a:ext cx="100013" cy="10001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085850" y="1976168"/>
            <a:ext cx="1543078" cy="20571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940" dirty="0">
                <a:solidFill>
                  <a:srgbClr val="555555"/>
                </a:solidFill>
              </a:rPr>
              <a:t>啟動「合格導師」培訓計劃</a:t>
            </a:r>
            <a:endParaRPr lang="en-US" sz="94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113" y="2277601"/>
            <a:ext cx="100013" cy="100013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085850" y="2224748"/>
            <a:ext cx="1540232" cy="20571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940" dirty="0">
                <a:solidFill>
                  <a:srgbClr val="555555"/>
                </a:solidFill>
              </a:rPr>
              <a:t>發布首批在地化AI通識教材</a:t>
            </a:r>
            <a:endParaRPr lang="en-US" sz="94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113" y="2526181"/>
            <a:ext cx="100013" cy="10001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085850" y="2473328"/>
            <a:ext cx="1285903" cy="20571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940" dirty="0">
                <a:solidFill>
                  <a:srgbClr val="555555"/>
                </a:solidFill>
              </a:rPr>
              <a:t>建立初步社團教學網絡</a:t>
            </a:r>
            <a:endParaRPr lang="en-US" sz="940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113" y="2774761"/>
            <a:ext cx="100013" cy="100013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1085850" y="2721908"/>
            <a:ext cx="1283057" cy="20571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940" dirty="0">
                <a:solidFill>
                  <a:srgbClr val="555555"/>
                </a:solidFill>
              </a:rPr>
              <a:t>開展首輪社區AI體驗日</a:t>
            </a:r>
            <a:endParaRPr lang="en-US" sz="940" dirty="0"/>
          </a:p>
        </p:txBody>
      </p:sp>
      <p:sp>
        <p:nvSpPr>
          <p:cNvPr id="14" name="Text 7"/>
          <p:cNvSpPr/>
          <p:nvPr/>
        </p:nvSpPr>
        <p:spPr>
          <a:xfrm>
            <a:off x="3495666" y="1443958"/>
            <a:ext cx="685800" cy="18930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D4AF37"/>
                </a:solidFill>
              </a:rPr>
              <a:t>中期目標</a:t>
            </a:r>
            <a:endParaRPr lang="en-US" sz="885" dirty="0"/>
          </a:p>
        </p:txBody>
      </p:sp>
      <p:sp>
        <p:nvSpPr>
          <p:cNvPr id="15" name="Text 8"/>
          <p:cNvSpPr/>
          <p:nvPr/>
        </p:nvSpPr>
        <p:spPr>
          <a:xfrm>
            <a:off x="3495666" y="1668986"/>
            <a:ext cx="685800" cy="25003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5" b="1" dirty="0">
                <a:solidFill>
                  <a:srgbClr val="0047AB"/>
                </a:solidFill>
              </a:rPr>
              <a:t>規模擴張</a:t>
            </a:r>
            <a:endParaRPr lang="en-US" sz="1195" dirty="0"/>
          </a:p>
        </p:txBody>
      </p:sp>
      <p:pic>
        <p:nvPicPr>
          <p:cNvPr id="16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8541" y="2029020"/>
            <a:ext cx="100013" cy="100013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3824278" y="1976168"/>
            <a:ext cx="1411644" cy="20571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940" dirty="0">
                <a:solidFill>
                  <a:srgbClr val="555555"/>
                </a:solidFill>
              </a:rPr>
              <a:t>建立AI科普資源共享平台</a:t>
            </a:r>
            <a:endParaRPr lang="en-US" sz="940" dirty="0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8541" y="2277601"/>
            <a:ext cx="100013" cy="100013"/>
          </a:xfrm>
          <a:prstGeom prst="rect">
            <a:avLst/>
          </a:prstGeom>
        </p:spPr>
      </p:pic>
      <p:sp>
        <p:nvSpPr>
          <p:cNvPr id="19" name="Text 10"/>
          <p:cNvSpPr/>
          <p:nvPr/>
        </p:nvSpPr>
        <p:spPr>
          <a:xfrm>
            <a:off x="3824278" y="2224748"/>
            <a:ext cx="1543078" cy="20571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940" dirty="0">
                <a:solidFill>
                  <a:srgbClr val="555555"/>
                </a:solidFill>
              </a:rPr>
              <a:t>實現全澳社區教學點全覆蓋</a:t>
            </a:r>
            <a:endParaRPr lang="en-US" sz="940" dirty="0"/>
          </a:p>
        </p:txBody>
      </p:sp>
      <p:pic>
        <p:nvPicPr>
          <p:cNvPr id="20" name="Image 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8541" y="2526181"/>
            <a:ext cx="100013" cy="100013"/>
          </a:xfrm>
          <a:prstGeom prst="rect">
            <a:avLst/>
          </a:prstGeom>
        </p:spPr>
      </p:pic>
      <p:sp>
        <p:nvSpPr>
          <p:cNvPr id="21" name="Text 11"/>
          <p:cNvSpPr/>
          <p:nvPr/>
        </p:nvSpPr>
        <p:spPr>
          <a:xfrm>
            <a:off x="3824278" y="2473328"/>
            <a:ext cx="1812978" cy="20571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940" dirty="0">
                <a:solidFill>
                  <a:srgbClr val="555555"/>
                </a:solidFill>
              </a:rPr>
              <a:t>完善「ECI+教青局」雙認證體系</a:t>
            </a:r>
            <a:endParaRPr lang="en-US" sz="940" dirty="0"/>
          </a:p>
        </p:txBody>
      </p:sp>
      <p:pic>
        <p:nvPicPr>
          <p:cNvPr id="22" name="Image 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8541" y="2774761"/>
            <a:ext cx="100013" cy="100013"/>
          </a:xfrm>
          <a:prstGeom prst="rect">
            <a:avLst/>
          </a:prstGeom>
        </p:spPr>
      </p:pic>
      <p:sp>
        <p:nvSpPr>
          <p:cNvPr id="23" name="Text 12"/>
          <p:cNvSpPr/>
          <p:nvPr/>
        </p:nvSpPr>
        <p:spPr>
          <a:xfrm>
            <a:off x="3824278" y="2721908"/>
            <a:ext cx="1540232" cy="20571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940" dirty="0">
                <a:solidFill>
                  <a:srgbClr val="555555"/>
                </a:solidFill>
              </a:rPr>
              <a:t>舉辦全澳青少年AI創新大賽</a:t>
            </a:r>
            <a:endParaRPr lang="en-US" sz="940" dirty="0"/>
          </a:p>
        </p:txBody>
      </p:sp>
      <p:sp>
        <p:nvSpPr>
          <p:cNvPr id="24" name="Text 13"/>
          <p:cNvSpPr/>
          <p:nvPr/>
        </p:nvSpPr>
        <p:spPr>
          <a:xfrm>
            <a:off x="6234094" y="1443958"/>
            <a:ext cx="685800" cy="18930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D4AF37"/>
                </a:solidFill>
              </a:rPr>
              <a:t>長期目標</a:t>
            </a:r>
            <a:endParaRPr lang="en-US" sz="885" dirty="0"/>
          </a:p>
        </p:txBody>
      </p:sp>
      <p:sp>
        <p:nvSpPr>
          <p:cNvPr id="25" name="Text 14"/>
          <p:cNvSpPr/>
          <p:nvPr/>
        </p:nvSpPr>
        <p:spPr>
          <a:xfrm>
            <a:off x="6234094" y="1668986"/>
            <a:ext cx="685800" cy="25003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5" b="1" dirty="0">
                <a:solidFill>
                  <a:srgbClr val="0047AB"/>
                </a:solidFill>
              </a:rPr>
              <a:t>生態成熟</a:t>
            </a:r>
            <a:endParaRPr lang="en-US" sz="1195" dirty="0"/>
          </a:p>
        </p:txBody>
      </p:sp>
      <p:pic>
        <p:nvPicPr>
          <p:cNvPr id="26" name="Image 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76969" y="2029020"/>
            <a:ext cx="100013" cy="100013"/>
          </a:xfrm>
          <a:prstGeom prst="rect">
            <a:avLst/>
          </a:prstGeom>
        </p:spPr>
      </p:pic>
      <p:sp>
        <p:nvSpPr>
          <p:cNvPr id="27" name="Text 15"/>
          <p:cNvSpPr/>
          <p:nvPr/>
        </p:nvSpPr>
        <p:spPr>
          <a:xfrm>
            <a:off x="6562706" y="1976168"/>
            <a:ext cx="1668819" cy="20571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940" dirty="0">
                <a:solidFill>
                  <a:srgbClr val="555555"/>
                </a:solidFill>
              </a:rPr>
              <a:t>形成具有澳門特色的AI人才庫</a:t>
            </a:r>
            <a:endParaRPr lang="en-US" sz="940" dirty="0"/>
          </a:p>
        </p:txBody>
      </p:sp>
      <p:pic>
        <p:nvPicPr>
          <p:cNvPr id="28" name="Image 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76969" y="2277601"/>
            <a:ext cx="100013" cy="100013"/>
          </a:xfrm>
          <a:prstGeom prst="rect">
            <a:avLst/>
          </a:prstGeom>
        </p:spPr>
      </p:pic>
      <p:sp>
        <p:nvSpPr>
          <p:cNvPr id="29" name="Text 16"/>
          <p:cNvSpPr/>
          <p:nvPr/>
        </p:nvSpPr>
        <p:spPr>
          <a:xfrm>
            <a:off x="6562706" y="2224748"/>
            <a:ext cx="1635137" cy="20571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940" dirty="0">
                <a:solidFill>
                  <a:srgbClr val="555555"/>
                </a:solidFill>
              </a:rPr>
              <a:t>助力「1+4」產業數字化轉型</a:t>
            </a:r>
            <a:endParaRPr lang="en-US" sz="940" dirty="0"/>
          </a:p>
        </p:txBody>
      </p:sp>
      <p:pic>
        <p:nvPicPr>
          <p:cNvPr id="30" name="Image 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76969" y="2526181"/>
            <a:ext cx="100013" cy="100013"/>
          </a:xfrm>
          <a:prstGeom prst="rect">
            <a:avLst/>
          </a:prstGeom>
        </p:spPr>
      </p:pic>
      <p:sp>
        <p:nvSpPr>
          <p:cNvPr id="31" name="Text 17"/>
          <p:cNvSpPr/>
          <p:nvPr/>
        </p:nvSpPr>
        <p:spPr>
          <a:xfrm>
            <a:off x="6562706" y="2473328"/>
            <a:ext cx="1540232" cy="20571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940" dirty="0">
                <a:solidFill>
                  <a:srgbClr val="555555"/>
                </a:solidFill>
              </a:rPr>
              <a:t>打造大灣區AI科普教育標桿</a:t>
            </a:r>
            <a:endParaRPr lang="en-US" sz="940" dirty="0"/>
          </a:p>
        </p:txBody>
      </p:sp>
      <p:pic>
        <p:nvPicPr>
          <p:cNvPr id="32" name="Image 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76969" y="2774761"/>
            <a:ext cx="100013" cy="100013"/>
          </a:xfrm>
          <a:prstGeom prst="rect">
            <a:avLst/>
          </a:prstGeom>
        </p:spPr>
      </p:pic>
      <p:sp>
        <p:nvSpPr>
          <p:cNvPr id="33" name="Text 18"/>
          <p:cNvSpPr/>
          <p:nvPr/>
        </p:nvSpPr>
        <p:spPr>
          <a:xfrm>
            <a:off x="6562706" y="2721908"/>
            <a:ext cx="1540232" cy="20571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940" dirty="0">
                <a:solidFill>
                  <a:srgbClr val="555555"/>
                </a:solidFill>
              </a:rPr>
              <a:t>實現全民AI素養的質性提升</a:t>
            </a:r>
            <a:endParaRPr lang="en-US" sz="940" dirty="0"/>
          </a:p>
        </p:txBody>
      </p:sp>
      <p:sp>
        <p:nvSpPr>
          <p:cNvPr id="34" name="Text 19"/>
          <p:cNvSpPr/>
          <p:nvPr/>
        </p:nvSpPr>
        <p:spPr>
          <a:xfrm>
            <a:off x="571500" y="3256238"/>
            <a:ext cx="8001000" cy="357188"/>
          </a:xfrm>
          <a:prstGeom prst="rect">
            <a:avLst/>
          </a:prstGeom>
          <a:noFill/>
        </p:spPr>
        <p:txBody>
          <a:bodyPr wrap="square" lIns="0" tIns="170053" rIns="0" bIns="0" rtlCol="0" anchor="t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985" b="1" dirty="0">
                <a:solidFill>
                  <a:srgbClr val="0047AB"/>
                </a:solidFill>
              </a:rPr>
              <a:t>讓我們攜手並進，讓AI技術惠及每一位澳門居民，共創智慧未來。</a:t>
            </a:r>
            <a:endParaRPr lang="en-US" sz="98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25117" y="1114871"/>
            <a:ext cx="3693737" cy="66615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4300"/>
              </a:lnSpc>
              <a:buNone/>
            </a:pPr>
            <a:r>
              <a:rPr lang="en-US" sz="3295" b="1" dirty="0">
                <a:solidFill>
                  <a:srgbClr val="0047AB"/>
                </a:solidFill>
              </a:rPr>
              <a:t>AI賦能，澳門同行</a:t>
            </a:r>
            <a:endParaRPr lang="en-US" sz="3295" dirty="0"/>
          </a:p>
        </p:txBody>
      </p:sp>
      <p:sp>
        <p:nvSpPr>
          <p:cNvPr id="4" name="Text 1"/>
          <p:cNvSpPr/>
          <p:nvPr/>
        </p:nvSpPr>
        <p:spPr>
          <a:xfrm>
            <a:off x="3652189" y="2245370"/>
            <a:ext cx="1839595" cy="28194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600" b="1" dirty="0">
                <a:solidFill>
                  <a:srgbClr val="D4AF37"/>
                </a:solidFill>
              </a:rPr>
              <a:t>緊密合作，共創未來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2428875" y="3149054"/>
            <a:ext cx="4286250" cy="1185863"/>
          </a:xfrm>
          <a:prstGeom prst="rect">
            <a:avLst/>
          </a:prstGeom>
          <a:solidFill>
            <a:srgbClr val="000000">
              <a:alpha val="0"/>
            </a:srgbClr>
          </a:solidFill>
        </p:spPr>
      </p:sp>
      <p:sp>
        <p:nvSpPr>
          <p:cNvPr id="6" name="Shape 3"/>
          <p:cNvSpPr/>
          <p:nvPr/>
        </p:nvSpPr>
        <p:spPr>
          <a:xfrm>
            <a:off x="2428875" y="3149054"/>
            <a:ext cx="4286250" cy="14288"/>
          </a:xfrm>
          <a:prstGeom prst="rect">
            <a:avLst/>
          </a:prstGeom>
          <a:solidFill>
            <a:srgbClr val="0047AB"/>
          </a:solidFill>
        </p:spPr>
      </p:sp>
      <p:sp>
        <p:nvSpPr>
          <p:cNvPr id="7" name="Text 4"/>
          <p:cNvSpPr/>
          <p:nvPr/>
        </p:nvSpPr>
        <p:spPr>
          <a:xfrm>
            <a:off x="2428875" y="3441948"/>
            <a:ext cx="4286250" cy="25003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195" b="1" dirty="0">
                <a:solidFill>
                  <a:srgbClr val="0047AB"/>
                </a:solidFill>
              </a:rPr>
              <a:t>粵港澳大灣區電子商會</a:t>
            </a:r>
            <a:endParaRPr lang="en-US" sz="1195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0755" y="3858071"/>
            <a:ext cx="142875" cy="12858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174396" y="3834854"/>
            <a:ext cx="1045210" cy="1536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40" dirty="0">
                <a:solidFill>
                  <a:srgbClr val="555555"/>
                </a:solidFill>
              </a:rPr>
              <a:t>ownsean@gmail.com</a:t>
            </a:r>
            <a:endParaRPr lang="en-US" sz="94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110" y="4104531"/>
            <a:ext cx="142875" cy="12858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3405141" y="4081314"/>
            <a:ext cx="2583721" cy="175022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40" dirty="0">
                <a:solidFill>
                  <a:srgbClr val="555555"/>
                </a:solidFill>
              </a:rPr>
              <a:t>https://www.facebook.com/groups/gbaeca</a:t>
            </a:r>
            <a:endParaRPr lang="en-US" sz="94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2824</Words>
  <Application>WPS 演示</Application>
  <PresentationFormat>On-screen Show (16:9)</PresentationFormat>
  <Paragraphs>304</Paragraphs>
  <Slides>12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Arial</vt:lpstr>
      <vt:lpstr>新細明體</vt:lpstr>
      <vt:lpstr>Wingdings</vt:lpstr>
      <vt:lpstr>Calibri</vt:lpstr>
      <vt:lpstr>SimSun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creator>PptxGenJS</dc:creator>
  <dc:subject>PptxGenJS Presentation</dc:subject>
  <cp:lastModifiedBy>WPS_1747102293</cp:lastModifiedBy>
  <cp:revision>3</cp:revision>
  <dcterms:created xsi:type="dcterms:W3CDTF">2026-01-13T19:37:00Z</dcterms:created>
  <dcterms:modified xsi:type="dcterms:W3CDTF">2026-08-30T10:58:00Z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A35534829318466EA4B5D67E4C68AF74_12</vt:lpwstr>
  </property>
  <property fmtid="{D5CDD505-2E9C-101B-9397-08002B2CF9AE}" pid="3" name="KSOProductBuildVer">
    <vt:lpwstr>3076-12.1.0.28032</vt:lpwstr>
  </property>
</Properties>
</file>